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8" r:id="rId12"/>
    <p:sldId id="304" r:id="rId13"/>
    <p:sldId id="305" r:id="rId14"/>
    <p:sldId id="306" r:id="rId15"/>
    <p:sldId id="297" r:id="rId16"/>
    <p:sldId id="271" r:id="rId17"/>
    <p:sldId id="274" r:id="rId18"/>
    <p:sldId id="275" r:id="rId19"/>
    <p:sldId id="276" r:id="rId20"/>
    <p:sldId id="299" r:id="rId21"/>
    <p:sldId id="300" r:id="rId22"/>
    <p:sldId id="302" r:id="rId23"/>
    <p:sldId id="303" r:id="rId24"/>
    <p:sldId id="307" r:id="rId25"/>
    <p:sldId id="308" r:id="rId26"/>
    <p:sldId id="309" r:id="rId27"/>
    <p:sldId id="310" r:id="rId28"/>
    <p:sldId id="311" r:id="rId29"/>
    <p:sldId id="312" r:id="rId30"/>
    <p:sldId id="313" r:id="rId31"/>
    <p:sldId id="280" r:id="rId32"/>
    <p:sldId id="281" r:id="rId33"/>
    <p:sldId id="282" r:id="rId34"/>
    <p:sldId id="314" r:id="rId35"/>
    <p:sldId id="301" r:id="rId36"/>
    <p:sldId id="298" r:id="rId37"/>
    <p:sldId id="284" r:id="rId38"/>
    <p:sldId id="283"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59" autoAdjust="0"/>
  </p:normalViewPr>
  <p:slideViewPr>
    <p:cSldViewPr snapToGrid="0" snapToObjects="1">
      <p:cViewPr varScale="1">
        <p:scale>
          <a:sx n="126" d="100"/>
          <a:sy n="126" d="100"/>
        </p:scale>
        <p:origin x="-15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43192864"/>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gadgets.ndtv.com/internet/news/netflix-now-accounts-for-34-percent-of-us-internet-traffic-at-peak-times-52432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projects.spring.io/spring-clou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pPr lvl="0"/>
            <a:endParaRPr/>
          </a:p>
        </p:txBody>
      </p:sp>
      <p:sp>
        <p:nvSpPr>
          <p:cNvPr id="323" name="Shape 323"/>
          <p:cNvSpPr>
            <a:spLocks noGrp="1"/>
          </p:cNvSpPr>
          <p:nvPr>
            <p:ph type="body" sz="quarter" idx="1"/>
          </p:nvPr>
        </p:nvSpPr>
        <p:spPr>
          <a:prstGeom prst="rect">
            <a:avLst/>
          </a:prstGeom>
        </p:spPr>
        <p:txBody>
          <a:bodyPr/>
          <a:lstStyle/>
          <a:p>
            <a:pPr lvl="0">
              <a:defRPr sz="1800"/>
            </a:pPr>
            <a:r>
              <a:rPr sz="2400"/>
              <a:t>You’ve probably seen this slide before…but it’s worth revisiting</a:t>
            </a:r>
          </a:p>
          <a:p>
            <a:pPr lvl="0">
              <a:defRPr sz="1800"/>
            </a:pPr>
            <a:endParaRPr sz="2400"/>
          </a:p>
          <a:p>
            <a:pPr lvl="0">
              <a:defRPr sz="1800"/>
            </a:pPr>
            <a:r>
              <a:rPr sz="2400"/>
              <a:t>Stable industries that have had entrenched leaders are rapidly being disrupted, and they’re being disrupted by businesses with software at their core.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1" name="Shape 481"/>
          <p:cNvSpPr>
            <a:spLocks noGrp="1"/>
          </p:cNvSpPr>
          <p:nvPr>
            <p:ph type="body" sz="quarter" idx="1"/>
          </p:nvPr>
        </p:nvSpPr>
        <p:spPr>
          <a:prstGeom prst="rect">
            <a:avLst/>
          </a:prstGeom>
        </p:spPr>
        <p:txBody>
          <a:bodyPr/>
          <a:lstStyle/>
          <a:p>
            <a:pPr lvl="0">
              <a:defRPr sz="1800"/>
            </a:pPr>
            <a:r>
              <a:rPr sz="2400"/>
              <a:t>Nor is it true here either…</a:t>
            </a:r>
          </a:p>
          <a:p>
            <a:pPr lvl="0">
              <a:defRPr sz="1800"/>
            </a:pPr>
            <a:r>
              <a:rPr sz="2400"/>
              <a:t>Essentially trading one monolith for another</a:t>
            </a:r>
          </a:p>
          <a:p>
            <a:pPr lvl="0">
              <a:defRPr sz="1800"/>
            </a:pPr>
            <a:r>
              <a:rPr sz="2400"/>
              <a:t>Trying to hide essential complexity behind accidental complexity…shoving it into a box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8" name="Shape 488"/>
          <p:cNvSpPr>
            <a:spLocks noGrp="1"/>
          </p:cNvSpPr>
          <p:nvPr>
            <p:ph type="body" sz="quarter" idx="1"/>
          </p:nvPr>
        </p:nvSpPr>
        <p:spPr>
          <a:prstGeom prst="rect">
            <a:avLst/>
          </a:prstGeom>
        </p:spPr>
        <p:txBody>
          <a:bodyPr/>
          <a:lstStyle/>
          <a:p>
            <a:pPr lvl="0">
              <a:defRPr sz="1800"/>
            </a:pPr>
            <a:r>
              <a:rPr sz="2200"/>
              <a:t>A graph</a:t>
            </a:r>
          </a:p>
          <a:p>
            <a:pPr lvl="0">
              <a:defRPr sz="1800"/>
            </a:pPr>
            <a:r>
              <a:rPr sz="2200"/>
              <a:t>one which reveals the true nature of things</a:t>
            </a:r>
          </a:p>
          <a:p>
            <a:pPr lvl="0">
              <a:defRPr sz="1800"/>
            </a:pPr>
            <a:r>
              <a:rPr sz="2200"/>
              <a:t>and yet this architecture of revealed complexity is at the heart of the fastest moving, most innovative companies in the industry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280311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http://www.wired.com/wp-content/uploads/2014/06/google-cloud.jpg</a:t>
            </a:r>
            <a:endParaRPr lang="en-US" dirty="0"/>
          </a:p>
        </p:txBody>
      </p:sp>
    </p:spTree>
    <p:extLst>
      <p:ext uri="{BB962C8B-B14F-4D97-AF65-F5344CB8AC3E}">
        <p14:creationId xmlns:p14="http://schemas.microsoft.com/office/powerpoint/2010/main" val="324966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a:t>
            </a:r>
            <a:r>
              <a:rPr lang="en-US" sz="1600" dirty="0" err="1">
                <a:solidFill>
                  <a:srgbClr val="000000"/>
                </a:solidFill>
              </a:rPr>
              <a:t>microservices</a:t>
            </a:r>
            <a:r>
              <a:rPr lang="en-US" sz="1600" dirty="0">
                <a:solidFill>
                  <a:srgbClr val="000000"/>
                </a:solidFill>
              </a:rPr>
              <a:t>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ONE CLICK INSTALL</a:t>
            </a:r>
          </a:p>
          <a:p>
            <a:endParaRPr lang="en-US" dirty="0" smtClean="0"/>
          </a:p>
          <a:p>
            <a:r>
              <a:rPr lang="en-US" dirty="0" smtClean="0"/>
              <a:t>1 </a:t>
            </a:r>
            <a:r>
              <a:rPr lang="en-US" dirty="0" err="1" smtClean="0"/>
              <a:t>config</a:t>
            </a:r>
            <a:r>
              <a:rPr lang="en-US" dirty="0" smtClean="0"/>
              <a:t> server AI</a:t>
            </a:r>
          </a:p>
          <a:p>
            <a:r>
              <a:rPr lang="en-US" dirty="0" smtClean="0"/>
              <a:t>2 AIs for</a:t>
            </a:r>
            <a:r>
              <a:rPr lang="en-US" baseline="0" dirty="0" smtClean="0"/>
              <a:t> eureka  (for F/T)</a:t>
            </a:r>
          </a:p>
          <a:p>
            <a:r>
              <a:rPr lang="en-US" baseline="0" dirty="0" smtClean="0"/>
              <a:t>2 </a:t>
            </a:r>
            <a:r>
              <a:rPr lang="en-US" baseline="0" dirty="0" err="1" smtClean="0"/>
              <a:t>Ais</a:t>
            </a:r>
            <a:r>
              <a:rPr lang="en-US" baseline="0" dirty="0" smtClean="0"/>
              <a:t> for Turbine </a:t>
            </a:r>
          </a:p>
          <a:p>
            <a:endParaRPr lang="en-US" baseline="0" dirty="0" smtClean="0"/>
          </a:p>
          <a:p>
            <a:r>
              <a:rPr lang="en-US" baseline="0" dirty="0" smtClean="0"/>
              <a:t>1 SI for turbine (Rabbit perhaps for pub/sub to </a:t>
            </a:r>
            <a:r>
              <a:rPr lang="en-US" baseline="0" dirty="0" err="1" smtClean="0"/>
              <a:t>hystrix</a:t>
            </a:r>
            <a:r>
              <a:rPr lang="en-US" baseline="0" dirty="0" smtClean="0"/>
              <a:t> dashboard?)</a:t>
            </a:r>
          </a:p>
          <a:p>
            <a:r>
              <a:rPr lang="en-US" baseline="0" dirty="0" smtClean="0"/>
              <a:t>1 SI for svc broker (</a:t>
            </a:r>
            <a:r>
              <a:rPr lang="en-US" baseline="0" dirty="0" err="1" smtClean="0"/>
              <a:t>mysql</a:t>
            </a:r>
            <a:r>
              <a:rPr lang="en-US" baseline="0" dirty="0" smtClean="0"/>
              <a:t>)  for </a:t>
            </a:r>
            <a:r>
              <a:rPr lang="en-US" baseline="0" dirty="0" err="1" smtClean="0"/>
              <a:t>config</a:t>
            </a:r>
            <a:r>
              <a:rPr lang="en-US" baseline="0" dirty="0" smtClean="0"/>
              <a:t> server?</a:t>
            </a:r>
          </a:p>
          <a:p>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lstStyle/>
          <a:p>
            <a:r>
              <a:rPr lang="en-US" dirty="0" smtClean="0"/>
              <a:t>ASK</a:t>
            </a:r>
            <a:endParaRPr lang="en-US" dirty="0"/>
          </a:p>
        </p:txBody>
      </p:sp>
    </p:spTree>
    <p:extLst>
      <p:ext uri="{BB962C8B-B14F-4D97-AF65-F5344CB8AC3E}">
        <p14:creationId xmlns:p14="http://schemas.microsoft.com/office/powerpoint/2010/main" val="258567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lstStyle/>
          <a:p>
            <a:r>
              <a:rPr lang="en-US" dirty="0" smtClean="0"/>
              <a:t>Ask</a:t>
            </a:r>
          </a:p>
          <a:p>
            <a:endParaRPr lang="en-US" dirty="0" smtClean="0"/>
          </a:p>
          <a:p>
            <a:r>
              <a:rPr lang="en-US" dirty="0" smtClean="0"/>
              <a:t>Consul, </a:t>
            </a:r>
            <a:r>
              <a:rPr lang="en-US" dirty="0" err="1" smtClean="0"/>
              <a:t>Zoookeeper</a:t>
            </a:r>
            <a:endParaRPr lang="en-US" dirty="0" smtClean="0"/>
          </a:p>
          <a:p>
            <a:endParaRPr lang="en-US" dirty="0"/>
          </a:p>
        </p:txBody>
      </p:sp>
    </p:spTree>
    <p:extLst>
      <p:ext uri="{BB962C8B-B14F-4D97-AF65-F5344CB8AC3E}">
        <p14:creationId xmlns:p14="http://schemas.microsoft.com/office/powerpoint/2010/main" val="81573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30" name="Shape 330"/>
          <p:cNvSpPr>
            <a:spLocks noGrp="1"/>
          </p:cNvSpPr>
          <p:nvPr>
            <p:ph type="body" sz="quarter" idx="1"/>
          </p:nvPr>
        </p:nvSpPr>
        <p:spPr>
          <a:prstGeom prst="rect">
            <a:avLst/>
          </a:prstGeom>
        </p:spPr>
        <p:txBody>
          <a:bodyPr/>
          <a:lstStyle/>
          <a:p>
            <a:pPr lvl="0">
              <a:defRPr sz="1800"/>
            </a:pPr>
            <a:r>
              <a:rPr sz="2400"/>
              <a:t>Here’s a few of those industries…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8" name="Shape 508"/>
          <p:cNvSpPr>
            <a:spLocks noGrp="1"/>
          </p:cNvSpPr>
          <p:nvPr>
            <p:ph type="body" sz="quarter" idx="1"/>
          </p:nvPr>
        </p:nvSpPr>
        <p:spPr>
          <a:prstGeom prst="rect">
            <a:avLst/>
          </a:prstGeom>
        </p:spPr>
        <p:txBody>
          <a:bodyPr/>
          <a:lstStyle/>
          <a:p>
            <a:pPr lvl="0">
              <a:defRPr sz="1800"/>
            </a:pPr>
            <a:r>
              <a:rPr sz="2400" dirty="0"/>
              <a:t>While microservices are simple, they are certainly not easy [1]. It's recently been said that "microservices are not a free lunch" [2]. Interestingly enough, if you look at the concerns expressed here about microservices, you'll find that they are *exactly* the challenges that a PaaS is intended to address. So while microservices do not necessarily imply cloud (and vice versa), there is in fact a symbiotic relationship between the two, with each approach somehow compensating for the limitations of the other, much like the practices of eXtreme Programming do the same [3].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6" name="Shape 536"/>
          <p:cNvSpPr>
            <a:spLocks noGrp="1"/>
          </p:cNvSpPr>
          <p:nvPr>
            <p:ph type="body" sz="quarter" idx="1"/>
          </p:nvPr>
        </p:nvSpPr>
        <p:spPr>
          <a:prstGeom prst="rect">
            <a:avLst/>
          </a:prstGeom>
        </p:spPr>
        <p:txBody>
          <a:bodyPr/>
          <a:lstStyle/>
          <a:p>
            <a:pPr lvl="0">
              <a:defRPr sz="1800"/>
            </a:pPr>
            <a:r>
              <a:rPr sz="2200"/>
              <a:t>Driven from Lean -&gt; Concept to Cash</a:t>
            </a:r>
          </a:p>
          <a:p>
            <a:pPr lvl="0">
              <a:defRPr sz="1800"/>
            </a:pPr>
            <a:endParaRPr sz="2200"/>
          </a:p>
          <a:p>
            <a:pPr lvl="0">
              <a:defRPr sz="1800"/>
            </a:pPr>
            <a:r>
              <a:rPr sz="2200"/>
              <a:t>Taichi Ohno - reducing the timeline by removing the non-value added wastes</a:t>
            </a:r>
          </a:p>
          <a:p>
            <a:pPr lvl="0">
              <a:defRPr sz="1800"/>
            </a:pPr>
            <a:endParaRPr sz="2200"/>
          </a:p>
          <a:p>
            <a:pPr lvl="0">
              <a:defRPr sz="1800"/>
            </a:pPr>
            <a:r>
              <a:rPr sz="2200"/>
              <a:t>SHRINK &lt;Transition&gt;</a:t>
            </a:r>
          </a:p>
          <a:p>
            <a:pPr lvl="0">
              <a:defRPr sz="1800"/>
            </a:pPr>
            <a:endParaRPr sz="2200"/>
          </a:p>
          <a:p>
            <a:pPr lvl="0">
              <a:defRPr sz="1800"/>
            </a:pPr>
            <a:endParaRPr sz="2200"/>
          </a:p>
          <a:p>
            <a:pPr lvl="0">
              <a:defRPr sz="1800"/>
            </a:pPr>
            <a:endParaRPr sz="2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lvl="0">
              <a:defRPr sz="1800"/>
            </a:pPr>
            <a:r>
              <a:rPr sz="2200"/>
              <a:t>So how do you do that?</a:t>
            </a:r>
          </a:p>
          <a:p>
            <a:pPr lvl="0">
              <a:defRPr sz="1800"/>
            </a:pPr>
            <a:endParaRPr sz="2200"/>
          </a:p>
          <a:p>
            <a:pPr lvl="0">
              <a:defRPr sz="1800"/>
            </a:pPr>
            <a:r>
              <a:rPr sz="2200"/>
              <a:t>By making the first task on any software effort “delivery” - deploy the code somewhere, even if it doesn’t do anything. You might call this a walking skeleton.</a:t>
            </a:r>
          </a:p>
          <a:p>
            <a:pPr lvl="0">
              <a:defRPr sz="1800"/>
            </a:pPr>
            <a:endParaRPr sz="2200"/>
          </a:p>
          <a:p>
            <a:pPr lvl="0">
              <a:defRPr sz="1800"/>
            </a:pPr>
            <a:r>
              <a:rPr sz="2200"/>
              <a:t>And then keep doing that every time you change anything…which primes the pump for real iterative feedback cycles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lvl="0">
              <a:defRPr sz="1800"/>
            </a:pPr>
            <a:r>
              <a:rPr sz="2200"/>
              <a:t>So how do you do that?</a:t>
            </a:r>
          </a:p>
          <a:p>
            <a:pPr lvl="0">
              <a:defRPr sz="1800"/>
            </a:pPr>
            <a:endParaRPr sz="2200"/>
          </a:p>
          <a:p>
            <a:pPr lvl="0">
              <a:defRPr sz="1800"/>
            </a:pPr>
            <a:r>
              <a:rPr sz="2200"/>
              <a:t>By making the first task on any software effort “delivery” - deploy the code somewhere, even if it doesn’t do anything. You might call this a walking skeleton.</a:t>
            </a:r>
          </a:p>
          <a:p>
            <a:pPr lvl="0">
              <a:defRPr sz="1800"/>
            </a:pPr>
            <a:endParaRPr sz="2200"/>
          </a:p>
          <a:p>
            <a:pPr lvl="0">
              <a:defRPr sz="1800"/>
            </a:pPr>
            <a:r>
              <a:rPr sz="2200"/>
              <a:t>And then keep doing that every time you change anything…which primes the pump for real iterative feedback cycles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80" name="Shape 680"/>
          <p:cNvSpPr>
            <a:spLocks noGrp="1"/>
          </p:cNvSpPr>
          <p:nvPr>
            <p:ph type="body" sz="quarter" idx="1"/>
          </p:nvPr>
        </p:nvSpPr>
        <p:spPr>
          <a:prstGeom prst="rect">
            <a:avLst/>
          </a:prstGeom>
        </p:spPr>
        <p:txBody>
          <a:bodyPr/>
          <a:lstStyle/>
          <a:p>
            <a:pPr lvl="0">
              <a:defRPr sz="1800"/>
            </a:pPr>
            <a:r>
              <a:rPr sz="2400"/>
              <a:t>frustrating bit - when we try to do this within that water-scrum-fall type organization that Sam mentioned this morning</a:t>
            </a:r>
          </a:p>
          <a:p>
            <a:pPr lvl="0">
              <a:defRPr sz="1800"/>
            </a:pPr>
            <a:r>
              <a:rPr sz="2400"/>
              <a:t>we batch up multiple iterations</a:t>
            </a:r>
          </a:p>
          <a:p>
            <a:pPr lvl="0">
              <a:defRPr sz="1800"/>
            </a:pPr>
            <a:r>
              <a:rPr sz="2400"/>
              <a:t>business is not seeing a steady stream of value</a:t>
            </a:r>
          </a:p>
          <a:p>
            <a:pPr lvl="0">
              <a:defRPr sz="1800"/>
            </a:pPr>
            <a:r>
              <a:rPr sz="2400"/>
              <a:t>development isn’t getting the benefit of continual course correction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8" name="Shape 568"/>
          <p:cNvSpPr>
            <a:spLocks noGrp="1"/>
          </p:cNvSpPr>
          <p:nvPr>
            <p:ph type="body" sz="quarter" idx="1"/>
          </p:nvPr>
        </p:nvSpPr>
        <p:spPr>
          <a:prstGeom prst="rect">
            <a:avLst/>
          </a:prstGeom>
        </p:spPr>
        <p:txBody>
          <a:bodyPr/>
          <a:lstStyle/>
          <a:p>
            <a:pPr lvl="0">
              <a:defRPr sz="1800"/>
            </a:pPr>
            <a:r>
              <a:rPr sz="2200"/>
              <a:t>We don’t just demo to the customer but we actually deliver to the customer - in production</a:t>
            </a:r>
          </a:p>
          <a:p>
            <a:pPr lvl="0">
              <a:defRPr sz="1800"/>
            </a:pPr>
            <a:r>
              <a:rPr sz="2200"/>
              <a:t>Push out the iteration cycle from a stories to demo cycle to a stories to production deployment cycle</a:t>
            </a:r>
          </a:p>
          <a:p>
            <a:pPr lvl="0">
              <a:defRPr sz="1800"/>
            </a:pPr>
            <a:r>
              <a:rPr sz="2200"/>
              <a:t>Gain real feedback from real customers: what they say as well as how they behave (analytics)</a:t>
            </a:r>
          </a:p>
          <a:p>
            <a:pPr lvl="0">
              <a:defRPr sz="1800"/>
            </a:pPr>
            <a:r>
              <a:rPr sz="2200"/>
              <a:t>And ultimately deliver the most value by ensuring that we’re actually building the right thing</a:t>
            </a:r>
          </a:p>
          <a:p>
            <a:pPr lvl="0">
              <a:defRPr sz="1800"/>
            </a:pPr>
            <a:endParaRPr sz="2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1" name="Shape 701"/>
          <p:cNvSpPr>
            <a:spLocks noGrp="1"/>
          </p:cNvSpPr>
          <p:nvPr>
            <p:ph type="body" sz="quarter" idx="1"/>
          </p:nvPr>
        </p:nvSpPr>
        <p:spPr>
          <a:prstGeom prst="rect">
            <a:avLst/>
          </a:prstGeom>
        </p:spPr>
        <p:txBody>
          <a:bodyPr/>
          <a:lstStyle/>
          <a:p>
            <a:pPr lvl="0">
              <a:defRPr sz="1800"/>
            </a:pPr>
            <a:r>
              <a:rPr sz="2100"/>
              <a:t>- development process may be agile “per se” - but we then enter traditional ticket-based systems and release cycles for changes to the supporting environment &lt;TRIGGER&gt;</a:t>
            </a:r>
          </a:p>
          <a:p>
            <a:pPr marL="240631" lvl="0" indent="-240631">
              <a:buSzPct val="100000"/>
              <a:buChar char="-"/>
              <a:defRPr sz="1800"/>
            </a:pPr>
            <a:r>
              <a:rPr sz="2100"/>
              <a:t>silos protect their turf and optimize locally - making desired project actions — database schema changes, manual regression cycles, environment provisioning — difficult or impossible</a:t>
            </a:r>
          </a:p>
          <a:p>
            <a:pPr lvl="0">
              <a:defRPr sz="1800"/>
            </a:pPr>
            <a:r>
              <a:rPr sz="2100"/>
              <a:t>- one of the reasons is this batching up of change increasing the perceived risks of delivery from each of the silos, so the knee jerk reaction is to prevent change because change breaks things…and the iterative cycle gets progressively slower and eventually stops.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17" name="Shape 717"/>
          <p:cNvSpPr>
            <a:spLocks noGrp="1"/>
          </p:cNvSpPr>
          <p:nvPr>
            <p:ph type="body" sz="quarter" idx="1"/>
          </p:nvPr>
        </p:nvSpPr>
        <p:spPr>
          <a:prstGeom prst="rect">
            <a:avLst/>
          </a:prstGeom>
        </p:spPr>
        <p:txBody>
          <a:bodyPr/>
          <a:lstStyle/>
          <a:p>
            <a:pPr marL="240631" lvl="0" indent="-240631">
              <a:buSzPct val="100000"/>
              <a:buChar char="-"/>
              <a:defRPr sz="1800"/>
            </a:pPr>
            <a:r>
              <a:rPr sz="2200"/>
              <a:t>shift from PROJECTS to PRODUCTS</a:t>
            </a:r>
          </a:p>
          <a:p>
            <a:pPr marL="240631" lvl="0" indent="-240631">
              <a:buSzPct val="100000"/>
              <a:buChar char="-"/>
              <a:defRPr sz="1800"/>
            </a:pPr>
            <a:r>
              <a:rPr sz="2200"/>
              <a:t>cross functional business capability teams — all roles necessary to build, test, deliver, operate services delivering that business capability — characteristics of microservices tend to right size systems to right sized teams and capabilities</a:t>
            </a:r>
          </a:p>
          <a:p>
            <a:pPr marL="240631" lvl="0" indent="-240631">
              <a:buSzPct val="100000"/>
              <a:buChar char="-"/>
              <a:defRPr sz="1800"/>
            </a:pPr>
            <a:r>
              <a:rPr sz="2200"/>
              <a:t>platform operations team - provides self-service agile infrastructure to business capability teams - or the business capability of a fabric on which to deliver other business capabilities - that cloud-native application platform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5" name="Shape 735"/>
          <p:cNvSpPr>
            <a:spLocks noGrp="1"/>
          </p:cNvSpPr>
          <p:nvPr>
            <p:ph type="body" sz="quarter" idx="1"/>
          </p:nvPr>
        </p:nvSpPr>
        <p:spPr>
          <a:prstGeom prst="rect">
            <a:avLst/>
          </a:prstGeom>
        </p:spPr>
        <p:txBody>
          <a:bodyPr/>
          <a:lstStyle/>
          <a:p>
            <a:pPr lvl="0">
              <a:defRPr sz="1800"/>
            </a:pPr>
            <a:r>
              <a:rPr sz="2400"/>
              <a:t>business capability teams consume the platform via self-service API’s</a:t>
            </a:r>
          </a:p>
          <a:p>
            <a:pPr lvl="0">
              <a:defRPr sz="1800"/>
            </a:pPr>
            <a:endParaRPr sz="2400"/>
          </a:p>
          <a:p>
            <a:pPr lvl="0">
              <a:defRPr sz="1800"/>
            </a:pPr>
            <a:r>
              <a:rPr sz="2400"/>
              <a:t>just as microservices communicate w/ each other via API’s, so does the microservice with its hosting platform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883" name="Shape 883"/>
          <p:cNvSpPr>
            <a:spLocks noGrp="1"/>
          </p:cNvSpPr>
          <p:nvPr>
            <p:ph type="body" sz="quarter" idx="1"/>
          </p:nvPr>
        </p:nvSpPr>
        <p:spPr>
          <a:prstGeom prst="rect">
            <a:avLst/>
          </a:prstGeom>
        </p:spPr>
        <p:txBody>
          <a:bodyPr/>
          <a:lstStyle/>
          <a:p>
            <a:pPr lvl="0">
              <a:defRPr sz="1800"/>
            </a:pPr>
            <a:r>
              <a:rPr sz="2400"/>
              <a:t>- leads to autonomous business capability teams that complete the entire concept to cash release cycle</a:t>
            </a:r>
          </a:p>
          <a:p>
            <a:pPr marL="240631" lvl="0" indent="-240631">
              <a:buSzPct val="100000"/>
              <a:buChar char="-"/>
              <a:defRPr sz="1800"/>
            </a:pPr>
            <a:r>
              <a:rPr sz="2400"/>
              <a:t>teams are continuously deliver value around their capabilities, moving in an agile manner, responding to changes in the business, moving swiftly</a:t>
            </a:r>
          </a:p>
          <a:p>
            <a:pPr marL="240631" lvl="0" indent="-240631">
              <a:buSzPct val="100000"/>
              <a:buChar char="-"/>
              <a:defRPr sz="1800"/>
            </a:pPr>
            <a:r>
              <a:rPr sz="2400"/>
              <a:t>able to form new teams specifically to innovate and experiment with new business models and ideas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a:defRPr sz="1800"/>
            </a:pPr>
            <a:r>
              <a:rPr sz="2400"/>
              <a:t>Scaling used to be accomplished vertically…very slow (must minimally reconfigure/reboot virtual machines or physically reconfigure racked hardware) and expensive.</a:t>
            </a:r>
          </a:p>
          <a:p>
            <a:pPr lvl="0">
              <a:defRPr sz="1800"/>
            </a:pPr>
            <a:endParaRPr sz="2400"/>
          </a:p>
          <a:p>
            <a:pPr lvl="0">
              <a:defRPr sz="1800"/>
            </a:pPr>
            <a:r>
              <a:rPr sz="2400"/>
              <a:t>The big players (google, facebook, netflix, etc.) accomplish scale via horizontal scale on commodity hardware. Usually via containers/lightweight VMs.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a:t>
            </a:r>
            <a:r>
              <a:rPr lang="en-US" sz="1100" b="1" dirty="0" err="1" smtClean="0">
                <a:solidFill>
                  <a:schemeClr val="bg1">
                    <a:lumMod val="85000"/>
                  </a:schemeClr>
                </a:solidFill>
              </a:rPr>
              <a:t>Dev</a:t>
            </a:r>
            <a:r>
              <a:rPr lang="en-US" sz="1100" b="1" dirty="0" smtClean="0">
                <a:solidFill>
                  <a:schemeClr val="bg1">
                    <a:lumMod val="85000"/>
                  </a:schemeClr>
                </a:solidFill>
              </a:rPr>
              <a:t>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lIns="90571" tIns="45286" rIns="90571" bIns="45286"/>
          <a:lstStyle/>
          <a:p>
            <a:r>
              <a:rPr lang="en-US" dirty="0" smtClean="0"/>
              <a:t>Often rest/http,</a:t>
            </a:r>
            <a:r>
              <a:rPr lang="en-US" baseline="0" dirty="0" smtClean="0"/>
              <a:t> lightweight container</a:t>
            </a:r>
          </a:p>
          <a:p>
            <a:r>
              <a:rPr lang="en-US" baseline="0" dirty="0" smtClean="0"/>
              <a:t>Domain Driven Design applied in a new way</a:t>
            </a:r>
          </a:p>
          <a:p>
            <a:endParaRPr lang="en-US" baseline="0" dirty="0" smtClean="0"/>
          </a:p>
          <a:p>
            <a:pPr marL="220558" indent="-220558">
              <a:buSzPct val="100000"/>
              <a:buChar char="-"/>
              <a:defRPr sz="1800"/>
            </a:pPr>
            <a:r>
              <a:rPr lang="en-US" sz="2200" dirty="0"/>
              <a:t>http://martinfowler.com/articles/microservices.html#AreMicroservicesTheFuture</a:t>
            </a:r>
          </a:p>
          <a:p>
            <a:pPr marL="220558" indent="-220558">
              <a:buSzPct val="100000"/>
              <a:buChar char="-"/>
              <a:defRPr sz="1800"/>
            </a:pPr>
            <a:r>
              <a:rPr lang="en-US" sz="2200" dirty="0"/>
              <a:t>http://highscalability.com/blog/2014/4/8/microservices-not-a-free-lunch.html</a:t>
            </a:r>
          </a:p>
          <a:p>
            <a:pPr marL="220558" indent="-220558">
              <a:buSzPct val="100000"/>
              <a:buChar char="-"/>
              <a:defRPr sz="1800"/>
            </a:pPr>
            <a:endParaRPr lang="en-US" sz="2200" dirty="0"/>
          </a:p>
          <a:p>
            <a:pPr marL="220558" indent="-220558">
              <a:buSzPct val="100000"/>
              <a:buChar char="-"/>
              <a:defRPr sz="1800"/>
            </a:pPr>
            <a:endParaRPr lang="en-US" sz="2200" dirty="0"/>
          </a:p>
          <a:p>
            <a:endParaRPr lang="en-US" dirty="0"/>
          </a:p>
        </p:txBody>
      </p:sp>
    </p:spTree>
    <p:extLst>
      <p:ext uri="{BB962C8B-B14F-4D97-AF65-F5344CB8AC3E}">
        <p14:creationId xmlns:p14="http://schemas.microsoft.com/office/powerpoint/2010/main" val="391833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8" name="Shape 408"/>
          <p:cNvSpPr>
            <a:spLocks noGrp="1"/>
          </p:cNvSpPr>
          <p:nvPr>
            <p:ph type="body" sz="quarter" idx="1"/>
          </p:nvPr>
        </p:nvSpPr>
        <p:spPr>
          <a:prstGeom prst="rect">
            <a:avLst/>
          </a:prstGeom>
        </p:spPr>
        <p:txBody>
          <a:bodyPr/>
          <a:lstStyle/>
          <a:p>
            <a:pPr lvl="0">
              <a:defRPr sz="1800"/>
            </a:pPr>
            <a:r>
              <a:rPr sz="2400"/>
              <a:t>Qualitative (focus, role, capability) vs. Quantitative (lines, operations, endpoints)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47" name="Shape 447"/>
          <p:cNvSpPr>
            <a:spLocks noGrp="1"/>
          </p:cNvSpPr>
          <p:nvPr>
            <p:ph type="body" sz="quarter" idx="1"/>
          </p:nvPr>
        </p:nvSpPr>
        <p:spPr>
          <a:prstGeom prst="rect">
            <a:avLst/>
          </a:prstGeom>
        </p:spPr>
        <p:txBody>
          <a:bodyPr/>
          <a:lstStyle/>
          <a:p>
            <a:pPr lvl="0">
              <a:defRPr sz="1800"/>
            </a:pPr>
            <a:r>
              <a:rPr sz="2400"/>
              <a:t>Of course none of this is true in the traditional monolith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a:solidFill>
                  <a:srgbClr val="F16F3B"/>
                </a:solidFill>
                <a:uFill>
                  <a:solidFill>
                    <a:srgbClr val="F16F3B"/>
                  </a:solidFill>
                </a:uFill>
                <a:latin typeface="Avenir Next Demi Bold"/>
                <a:ea typeface="Avenir Next Demi Bold"/>
                <a:cs typeface="Avenir Next Demi Bold"/>
                <a:sym typeface="Avenir Next Demi Bold"/>
              </a:defRPr>
            </a:lvl1pPr>
          </a:lstStyle>
          <a:p>
            <a:pPr lvl="0">
              <a:defRPr sz="1800">
                <a:solidFill>
                  <a:srgbClr val="000000"/>
                </a:solidFill>
                <a:uFillTx/>
              </a:defRPr>
            </a:pPr>
            <a:r>
              <a:rPr sz="3600">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4"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5" name="Shape 75"/>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76" name="Shape 76"/>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8" name="Shape 7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9" name="Shape 7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0" name="Shape 8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81" name="leftmedia.gif"/>
          <p:cNvPicPr/>
          <p:nvPr/>
        </p:nvPicPr>
        <p:blipFill>
          <a:blip/>
          <a:srcRect/>
          <a:stretch>
            <a:fillRect/>
          </a:stretch>
        </p:blipFill>
        <p:spPr>
          <a:xfrm>
            <a:off x="373941" y="1063724"/>
            <a:ext cx="2080364" cy="3390901"/>
          </a:xfrm>
          <a:prstGeom prst="rect">
            <a:avLst/>
          </a:prstGeom>
          <a:ln w="12700">
            <a:miter lim="400000"/>
          </a:ln>
        </p:spPr>
      </p:pic>
      <p:sp>
        <p:nvSpPr>
          <p:cNvPr id="82" name="Shape 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3" name="Shape 83"/>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90" name="Shape 90"/>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93" name="Shape 93"/>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94" name="Shape 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95" name="Shape 9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96" name="Shape 96"/>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7" name="Shape 9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102" name="Shape 10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3" name="Shape 103"/>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4"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05" name="Shape 105"/>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06" name="Shape 10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7" name="Shape 10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8" name="Shape 10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11" name="Shape 111"/>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12" name="Shape 112"/>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13"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15" name="Shape 1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6" name="Shape 11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17" name="Shape 11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18" name="Shape 11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1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21" name="Shape 12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2" name="Shape 12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3" name="Shape 12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24" name="Shape 1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1" name="Shape 1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2" name="Shape 132"/>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133" name="Shape 133"/>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134" name="Shape 13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35" name="Shape 13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latin typeface="Avenir Next"/>
                <a:ea typeface="Avenir Next"/>
                <a:cs typeface="Avenir Next"/>
                <a:sym typeface="Avenir Next"/>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Shape 13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9" name="Shape 13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40" name="Shape 140"/>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1" name="Shape 14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42" name="Shape 14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4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5" name="Shape 14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46" name="Shape 14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7" name="Shape 14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48" name="Shape 14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4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151" name="Shape 15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2" name="Shape 15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53" name="Shape 153"/>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54" name="Shape 154"/>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55" name="Shape 15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5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58" name="Shape 15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9" name="Shape 159"/>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0" name="Shape 16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61" name="Shape 161"/>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6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64" name="Shape 1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5" name="Shape 1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66" name="Shape 166"/>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7" name="Shape 16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6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0" name="Shape 17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1" name="Shape 17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2" name="Shape 17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3" name="Shape 17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7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6" name="Shape 17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7" name="Shape 177"/>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8" name="Shape 17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9" name="Shape 179"/>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82" name="Shape 18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3" name="Shape 183"/>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84" name="Shape 1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85" name="Shape 18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188" name="Shape 18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9" name="Shape 18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0" name="Shape 1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193" name="Shape 19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94" name="Shape 1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5" name="Shape 19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96" name="Shape 19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97" name="Shape 197"/>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1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00" name="Shape 20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1" name="Shape 20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02" name="Shape 20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0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05" name="Shape 20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6" name="Shape 20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07" name="Shape 20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08" name="Shape 20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11" name="Shape 2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2" name="Shape 21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13" name="Shape 2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14" name="Shape 21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217" name="image1.png" descr="C:\Users\sdunn\Documents\Pivotal Open Source\events\SpringOne2GX 2014\presentation\bg-strip.png"/>
          <p:cNvPicPr/>
          <p:nvPr/>
        </p:nvPicPr>
        <p:blipFill>
          <a:blip r:embed="rId2">
            <a:extLst/>
          </a:blip>
          <a:stretch>
            <a:fillRect/>
          </a:stretch>
        </p:blipFill>
        <p:spPr>
          <a:xfrm>
            <a:off x="0" y="-2"/>
            <a:ext cx="9150486" cy="104776"/>
          </a:xfrm>
          <a:prstGeom prst="rect">
            <a:avLst/>
          </a:prstGeom>
          <a:ln w="12700">
            <a:miter lim="400000"/>
          </a:ln>
        </p:spPr>
      </p:pic>
      <p:pic>
        <p:nvPicPr>
          <p:cNvPr id="218" name="image2.png" descr="C:\Users\sdunn\Documents\Pivotal Open Source\events\SpringOne2GX 2014\presentation\SpringOne2014-small-logo.png"/>
          <p:cNvPicPr/>
          <p:nvPr/>
        </p:nvPicPr>
        <p:blipFill>
          <a:blip r:embed="rId3">
            <a:extLst/>
          </a:blip>
          <a:stretch>
            <a:fillRect/>
          </a:stretch>
        </p:blipFill>
        <p:spPr>
          <a:xfrm>
            <a:off x="8153397" y="-2"/>
            <a:ext cx="845109" cy="742953"/>
          </a:xfrm>
          <a:prstGeom prst="rect">
            <a:avLst/>
          </a:prstGeom>
          <a:ln w="12700">
            <a:miter lim="400000"/>
          </a:ln>
        </p:spPr>
      </p:pic>
      <p:sp>
        <p:nvSpPr>
          <p:cNvPr id="219" name="Shape 219"/>
          <p:cNvSpPr>
            <a:spLocks noGrp="1"/>
          </p:cNvSpPr>
          <p:nvPr>
            <p:ph type="title"/>
          </p:nvPr>
        </p:nvSpPr>
        <p:spPr>
          <a:xfrm>
            <a:off x="347472" y="0"/>
            <a:ext cx="7577329" cy="819151"/>
          </a:xfrm>
          <a:prstGeom prst="rect">
            <a:avLst/>
          </a:prstGeom>
        </p:spPr>
        <p:txBody>
          <a:bodyPr anchor="ctr">
            <a:normAutofit/>
          </a:bodyPr>
          <a:lstStyle>
            <a:lvl1pPr>
              <a:lnSpc>
                <a:spcPct val="100000"/>
              </a:lnSpc>
              <a:defRPr sz="2400" b="1">
                <a:solidFill>
                  <a:srgbClr val="333333"/>
                </a:solidFill>
                <a:uFillTx/>
                <a:latin typeface="Arial"/>
                <a:ea typeface="Arial"/>
                <a:cs typeface="Arial"/>
                <a:sym typeface="Arial"/>
              </a:defRPr>
            </a:lvl1pPr>
          </a:lstStyle>
          <a:p>
            <a:pPr lvl="0">
              <a:defRPr sz="1800" b="0">
                <a:solidFill>
                  <a:srgbClr val="000000"/>
                </a:solidFill>
              </a:defRPr>
            </a:pPr>
            <a:r>
              <a:rPr sz="2400" b="1">
                <a:solidFill>
                  <a:srgbClr val="333333"/>
                </a:solidFill>
              </a:rPr>
              <a:t>Title Text</a:t>
            </a:r>
          </a:p>
        </p:txBody>
      </p:sp>
      <p:sp>
        <p:nvSpPr>
          <p:cNvPr id="220" name="Shape 220"/>
          <p:cNvSpPr>
            <a:spLocks noGrp="1"/>
          </p:cNvSpPr>
          <p:nvPr>
            <p:ph type="sldNum" sz="quarter" idx="2"/>
          </p:nvPr>
        </p:nvSpPr>
        <p:spPr>
          <a:xfrm>
            <a:off x="8305800" y="4875757"/>
            <a:ext cx="499873" cy="172816"/>
          </a:xfrm>
          <a:prstGeom prst="rect">
            <a:avLst/>
          </a:prstGeom>
        </p:spPr>
        <p:txBody>
          <a:bodyPr anchor="ctr"/>
          <a:lstStyle>
            <a:lvl1pPr>
              <a:defRPr sz="1200">
                <a:solidFill>
                  <a:srgbClr val="333333"/>
                </a:solidFill>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2" name="Shape 22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3" name="Shape 22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4" name="Shape 2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7" name="Shape 2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8" name="Shape 22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9" name="Shape 22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2" name="Shape 23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33" name="Shape 23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34" name="Shape 23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35" name="Shape 23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8" name="Shape 238"/>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blurRad="38100" dist="12700" dir="5400000" rotWithShape="0">
                    <a:srgbClr val="000000">
                      <a:alpha val="50000"/>
                    </a:srgbClr>
                  </a:outerShdw>
                </a:effectLst>
                <a:uFillTx/>
              </a:defRPr>
            </a:pPr>
            <a:endParaRPr/>
          </a:p>
        </p:txBody>
      </p:sp>
      <p:pic>
        <p:nvPicPr>
          <p:cNvPr id="239"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40" name="Shape 240"/>
          <p:cNvSpPr>
            <a:spLocks noGrp="1"/>
          </p:cNvSpPr>
          <p:nvPr>
            <p:ph type="title"/>
          </p:nvPr>
        </p:nvSpPr>
        <p:spPr>
          <a:xfrm>
            <a:off x="366713" y="325438"/>
            <a:ext cx="8410576" cy="55410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42" name="Shape 24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43" name="Shape 24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44" name="Shape 24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5" name="Shape 2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4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48" name="Shape 24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9" name="Shape 2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50" name="Shape 250"/>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1" name="Shape 25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5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2">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1" name="Shape 41"/>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42" name="Shape 42"/>
          <p:cNvSpPr>
            <a:spLocks noGrp="1"/>
          </p:cNvSpPr>
          <p:nvPr>
            <p:ph type="title"/>
          </p:nvPr>
        </p:nvSpPr>
        <p:spPr>
          <a:xfrm>
            <a:off x="150097" y="1702996"/>
            <a:ext cx="8843806" cy="931010"/>
          </a:xfrm>
          <a:prstGeom prst="rect">
            <a:avLst/>
          </a:prstGeom>
        </p:spPr>
        <p:txBody>
          <a:bodyPr anchor="b"/>
          <a:lstStyle>
            <a:lvl1pPr algn="ctr">
              <a:defRPr sz="5700"/>
            </a:lvl1pPr>
          </a:lstStyle>
          <a:p>
            <a:pPr lvl="0">
              <a:defRPr sz="1800">
                <a:solidFill>
                  <a:srgbClr val="000000"/>
                </a:solidFill>
                <a:uFillTx/>
              </a:defRPr>
            </a:pPr>
            <a:r>
              <a:rPr sz="5700">
                <a:solidFill>
                  <a:srgbClr val="008881"/>
                </a:solidFill>
                <a:uFill>
                  <a:solidFill>
                    <a:srgbClr val="008881"/>
                  </a:solidFill>
                </a:uFill>
              </a:rPr>
              <a:t>Title Text</a:t>
            </a:r>
          </a:p>
        </p:txBody>
      </p:sp>
      <p:sp>
        <p:nvSpPr>
          <p:cNvPr id="43" name="Shape 4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54" name="Shape 25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5" name="Shape 255"/>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6" name="Shape 25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57" name="Shape 25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5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60" name="Shape 26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1" name="Shape 26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62" name="Shape 26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63" name="Shape 26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6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66" name="Shape 26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7" name="Shape 2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68" name="Shape 2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71" name="Shape 2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72" name="Shape 27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73" name="Shape 2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74" name="Shape 27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7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7" name="Chalk_Line_10x7.png"/>
          <p:cNvPicPr/>
          <p:nvPr/>
        </p:nvPicPr>
        <p:blipFill>
          <a:blip r:embed="rId3">
            <a:alphaModFix amt="45000"/>
            <a:extLst/>
          </a:blip>
          <a:stretch>
            <a:fillRect/>
          </a:stretch>
        </p:blipFill>
        <p:spPr>
          <a:xfrm>
            <a:off x="1350615" y="187523"/>
            <a:ext cx="6442770" cy="4627811"/>
          </a:xfrm>
          <a:prstGeom prst="rect">
            <a:avLst/>
          </a:prstGeom>
          <a:ln w="3175">
            <a:miter lim="400000"/>
          </a:ln>
        </p:spPr>
      </p:pic>
      <p:sp>
        <p:nvSpPr>
          <p:cNvPr id="278" name="Shape 278"/>
          <p:cNvSpPr>
            <a:spLocks noGrp="1"/>
          </p:cNvSpPr>
          <p:nvPr>
            <p:ph type="title"/>
          </p:nvPr>
        </p:nvSpPr>
        <p:spPr>
          <a:xfrm>
            <a:off x="1618505" y="488900"/>
            <a:ext cx="2678908" cy="2163218"/>
          </a:xfrm>
          <a:prstGeom prst="rect">
            <a:avLst/>
          </a:prstGeom>
        </p:spPr>
        <p:txBody>
          <a:bodyPr lIns="26789" tIns="26789" rIns="26789" bIns="26789" anchor="b">
            <a:normAutofit/>
          </a:bodyPr>
          <a:lstStyle>
            <a:lvl1pPr defTabSz="584200">
              <a:lnSpc>
                <a:spcPct val="80000"/>
              </a:lnSpc>
              <a:defRPr sz="2400" b="1" cap="all" spc="192">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1pPr>
          </a:lstStyle>
          <a:p>
            <a:pPr lvl="0">
              <a:defRPr sz="1800" b="0" cap="none" spc="0">
                <a:solidFill>
                  <a:srgbClr val="000000"/>
                </a:solidFill>
                <a:effectLst/>
              </a:defRPr>
            </a:pPr>
            <a:r>
              <a:rPr sz="2400" b="1" cap="all" spc="192">
                <a:solidFill>
                  <a:srgbClr val="3E3B39"/>
                </a:solidFill>
                <a:effectLst>
                  <a:outerShdw blurRad="25400" dist="25400" dir="5520000" rotWithShape="0">
                    <a:srgbClr val="FFFFFF">
                      <a:alpha val="72000"/>
                    </a:srgbClr>
                  </a:outerShdw>
                </a:effectLst>
              </a:rPr>
              <a:t>Title Text</a:t>
            </a:r>
          </a:p>
        </p:txBody>
      </p:sp>
      <p:sp>
        <p:nvSpPr>
          <p:cNvPr id="279" name="Shape 279"/>
          <p:cNvSpPr>
            <a:spLocks noGrp="1"/>
          </p:cNvSpPr>
          <p:nvPr>
            <p:ph type="body" idx="1"/>
          </p:nvPr>
        </p:nvSpPr>
        <p:spPr>
          <a:xfrm>
            <a:off x="1618505" y="2652117"/>
            <a:ext cx="2678908" cy="1942208"/>
          </a:xfrm>
          <a:prstGeom prst="rect">
            <a:avLst/>
          </a:prstGeom>
        </p:spPr>
        <p:txBody>
          <a:bodyPr lIns="26789" tIns="26789" rIns="26789" bIns="26789">
            <a:normAutofit/>
          </a:bodyPr>
          <a:lstStyle>
            <a:lvl1pPr marL="0" indent="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1pPr>
            <a:lvl2pPr marL="0" indent="2286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2pPr>
            <a:lvl3pPr marL="0" indent="4572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3pPr>
            <a:lvl4pPr marL="0" indent="6858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4pPr>
            <a:lvl5pPr marL="0" indent="9144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5pPr>
          </a:lstStyle>
          <a:p>
            <a:pPr lvl="0">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One</a:t>
            </a:r>
          </a:p>
          <a:p>
            <a:pPr lvl="1">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Two</a:t>
            </a:r>
          </a:p>
          <a:p>
            <a:pPr lvl="2">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Three</a:t>
            </a:r>
          </a:p>
          <a:p>
            <a:pPr lvl="3">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Four</a:t>
            </a:r>
          </a:p>
          <a:p>
            <a:pPr lvl="4">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Five</a:t>
            </a:r>
          </a:p>
        </p:txBody>
      </p:sp>
    </p:spTree>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81" name="Shape 28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82" name="Shape 28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83" name="Shape 28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84" name="Shape 2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8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5" y="325439"/>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6"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4796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46" name="Shape 4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7" name="Shape 47"/>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8"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9" name="Shape 49"/>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50" name="Shape 5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51" name="Shape 51"/>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52" name="Shape 5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5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2" name="Shape 62"/>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pPr>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7" name="Shape 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8" name="Shape 68"/>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9" name="Shape 69"/>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48"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 name="pasted-image.pdf"/>
          <p:cNvPicPr/>
          <p:nvPr/>
        </p:nvPicPr>
        <p:blipFill>
          <a:blip r:embed="rId48">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 Id="rId3" Type="http://schemas.openxmlformats.org/officeDocument/2006/relationships/hyperlink" Target="http://12factor.n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65.png"/><Relationship Id="rId8"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g"/><Relationship Id="rId1" Type="http://schemas.openxmlformats.org/officeDocument/2006/relationships/slideLayout" Target="../slideLayouts/slideLayout8.xml"/><Relationship Id="rId2"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 Id="rId3" Type="http://schemas.openxmlformats.org/officeDocument/2006/relationships/hyperlink" Target="http://bit.ly/cloud-native-book"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5.jpeg"/><Relationship Id="rId5" Type="http://schemas.openxmlformats.org/officeDocument/2006/relationships/image" Target="../media/image86.jpeg"/><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spring-cloud-samples/fortune-teller" TargetMode="External"/><Relationship Id="rId3" Type="http://schemas.openxmlformats.org/officeDocument/2006/relationships/hyperlink" Target="https://github.com/spring-cloud-samples/springbox-clou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pPr lvl="0">
              <a:defRPr sz="1800">
                <a:solidFill>
                  <a:srgbClr val="000000"/>
                </a:solidFill>
                <a:uFillTx/>
              </a:defRPr>
            </a:pPr>
            <a:r>
              <a:rPr lang="en-US" sz="3600" dirty="0" smtClean="0">
                <a:solidFill>
                  <a:srgbClr val="F16F3B"/>
                </a:solidFill>
                <a:uFill>
                  <a:solidFill>
                    <a:srgbClr val="F16F3B"/>
                  </a:solidFill>
                </a:uFill>
              </a:rPr>
              <a:t>Continuous Deliver and </a:t>
            </a:r>
            <a:r>
              <a:rPr lang="en-US" sz="3600" dirty="0" err="1" smtClean="0">
                <a:solidFill>
                  <a:srgbClr val="F16F3B"/>
                </a:solidFill>
                <a:uFill>
                  <a:solidFill>
                    <a:srgbClr val="F16F3B"/>
                  </a:solidFill>
                </a:uFill>
              </a:rPr>
              <a:t>Mircoservices</a:t>
            </a:r>
            <a:endParaRPr sz="3600" dirty="0">
              <a:solidFill>
                <a:srgbClr val="F16F3B"/>
              </a:solidFill>
              <a:uFill>
                <a:solidFill>
                  <a:srgbClr val="F16F3B"/>
                </a:solidFill>
              </a:uFill>
            </a:endParaRPr>
          </a:p>
        </p:txBody>
      </p:sp>
      <p:sp>
        <p:nvSpPr>
          <p:cNvPr id="290" name="Shape 290"/>
          <p:cNvSpPr>
            <a:spLocks noGrp="1"/>
          </p:cNvSpPr>
          <p:nvPr>
            <p:ph type="body" idx="1"/>
          </p:nvPr>
        </p:nvSpPr>
        <p:spPr>
          <a:prstGeom prst="rect">
            <a:avLst/>
          </a:prstGeom>
        </p:spPr>
        <p:txBody>
          <a:bodyPr/>
          <a:lstStyle/>
          <a:p>
            <a:pPr lvl="0">
              <a:defRPr sz="1800">
                <a:solidFill>
                  <a:srgbClr val="000000"/>
                </a:solidFill>
                <a:uFillTx/>
              </a:defRPr>
            </a:pPr>
            <a:r>
              <a:rPr lang="en-US" sz="2400" dirty="0" smtClean="0">
                <a:solidFill>
                  <a:srgbClr val="3EA7BC"/>
                </a:solidFill>
                <a:uFill>
                  <a:solidFill>
                    <a:srgbClr val="3EA7BC"/>
                  </a:solidFill>
                </a:uFill>
              </a:rPr>
              <a:t>Building and Deploying Cloud Native Apps</a:t>
            </a:r>
            <a:endParaRPr sz="2400" dirty="0">
              <a:solidFill>
                <a:srgbClr val="3EA7BC"/>
              </a:solidFill>
              <a:uFill>
                <a:solidFill>
                  <a:srgbClr val="3EA7BC"/>
                </a:solidFill>
              </a:uFill>
            </a:endParaRPr>
          </a:p>
        </p:txBody>
      </p:sp>
      <p:sp>
        <p:nvSpPr>
          <p:cNvPr id="291" name="Shape 2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Horizontal Scale</a:t>
            </a:r>
          </a:p>
        </p:txBody>
      </p:sp>
      <p:sp>
        <p:nvSpPr>
          <p:cNvPr id="354" name="Shape 3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sp>
        <p:nvSpPr>
          <p:cNvPr id="355" name="Shape 355"/>
          <p:cNvSpPr/>
          <p:nvPr/>
        </p:nvSpPr>
        <p:spPr>
          <a:xfrm>
            <a:off x="1084169" y="1376967"/>
            <a:ext cx="1272515" cy="254001"/>
          </a:xfrm>
          <a:prstGeom prst="roundRect">
            <a:avLst>
              <a:gd name="adj" fmla="val 20000"/>
            </a:avLst>
          </a:prstGeom>
          <a:solidFill>
            <a:srgbClr val="E59A2D"/>
          </a:solidFill>
          <a:ln w="12700">
            <a:miter lim="400000"/>
          </a:ln>
        </p:spPr>
        <p:txBody>
          <a:bodyPr lIns="0" tIns="0" rIns="0" bIns="0" anchor="ctr"/>
          <a:lstStyle/>
          <a:p>
            <a:pPr lvl="0"/>
            <a:endParaRPr/>
          </a:p>
        </p:txBody>
      </p:sp>
      <p:sp>
        <p:nvSpPr>
          <p:cNvPr id="356" name="Shape 356"/>
          <p:cNvSpPr/>
          <p:nvPr/>
        </p:nvSpPr>
        <p:spPr>
          <a:xfrm>
            <a:off x="1084169" y="2235093"/>
            <a:ext cx="1272515" cy="508001"/>
          </a:xfrm>
          <a:prstGeom prst="roundRect">
            <a:avLst>
              <a:gd name="adj" fmla="val 10000"/>
            </a:avLst>
          </a:prstGeom>
          <a:solidFill>
            <a:srgbClr val="E59A2D"/>
          </a:solidFill>
          <a:ln w="12700">
            <a:miter lim="400000"/>
          </a:ln>
        </p:spPr>
        <p:txBody>
          <a:bodyPr lIns="0" tIns="0" rIns="0" bIns="0" anchor="ctr"/>
          <a:lstStyle/>
          <a:p>
            <a:pPr lvl="0"/>
            <a:endParaRPr/>
          </a:p>
        </p:txBody>
      </p:sp>
      <p:sp>
        <p:nvSpPr>
          <p:cNvPr id="357" name="Shape 357"/>
          <p:cNvSpPr/>
          <p:nvPr/>
        </p:nvSpPr>
        <p:spPr>
          <a:xfrm>
            <a:off x="1084169" y="3347217"/>
            <a:ext cx="1272515" cy="762001"/>
          </a:xfrm>
          <a:prstGeom prst="roundRect">
            <a:avLst>
              <a:gd name="adj" fmla="val 6667"/>
            </a:avLst>
          </a:prstGeom>
          <a:solidFill>
            <a:srgbClr val="E59A2D"/>
          </a:solidFill>
          <a:ln w="12700">
            <a:miter lim="400000"/>
          </a:ln>
        </p:spPr>
        <p:txBody>
          <a:bodyPr lIns="0" tIns="0" rIns="0" bIns="0" anchor="ctr"/>
          <a:lstStyle/>
          <a:p>
            <a:pPr lvl="0"/>
            <a:endParaRPr/>
          </a:p>
        </p:txBody>
      </p:sp>
      <p:sp>
        <p:nvSpPr>
          <p:cNvPr id="358" name="Shape 358"/>
          <p:cNvSpPr/>
          <p:nvPr/>
        </p:nvSpPr>
        <p:spPr>
          <a:xfrm>
            <a:off x="1720426" y="1657138"/>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59" name="Shape 359"/>
          <p:cNvSpPr/>
          <p:nvPr/>
        </p:nvSpPr>
        <p:spPr>
          <a:xfrm>
            <a:off x="1720426" y="2769263"/>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60" name="Shape 360"/>
          <p:cNvSpPr/>
          <p:nvPr/>
        </p:nvSpPr>
        <p:spPr>
          <a:xfrm>
            <a:off x="6077386" y="1034282"/>
            <a:ext cx="635001" cy="635001"/>
          </a:xfrm>
          <a:prstGeom prst="roundRect">
            <a:avLst>
              <a:gd name="adj" fmla="val 8000"/>
            </a:avLst>
          </a:prstGeom>
          <a:solidFill>
            <a:srgbClr val="006D63"/>
          </a:solidFill>
          <a:ln w="12700">
            <a:miter lim="400000"/>
          </a:ln>
        </p:spPr>
        <p:txBody>
          <a:bodyPr lIns="0" tIns="0" rIns="0" bIns="0" anchor="ctr"/>
          <a:lstStyle/>
          <a:p>
            <a:pPr lvl="0"/>
            <a:endParaRPr/>
          </a:p>
        </p:txBody>
      </p:sp>
      <p:grpSp>
        <p:nvGrpSpPr>
          <p:cNvPr id="363" name="Group 363"/>
          <p:cNvGrpSpPr/>
          <p:nvPr/>
        </p:nvGrpSpPr>
        <p:grpSpPr>
          <a:xfrm>
            <a:off x="5639236" y="2279905"/>
            <a:ext cx="1511301" cy="635001"/>
            <a:chOff x="0" y="0"/>
            <a:chExt cx="1511300" cy="635000"/>
          </a:xfrm>
        </p:grpSpPr>
        <p:sp>
          <p:nvSpPr>
            <p:cNvPr id="361" name="Shape 361"/>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2" name="Shape 362"/>
            <p:cNvSpPr/>
            <p:nvPr/>
          </p:nvSpPr>
          <p:spPr>
            <a:xfrm>
              <a:off x="876300"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grpSp>
        <p:nvGrpSpPr>
          <p:cNvPr id="368" name="Group 368"/>
          <p:cNvGrpSpPr/>
          <p:nvPr/>
        </p:nvGrpSpPr>
        <p:grpSpPr>
          <a:xfrm>
            <a:off x="4791696" y="3474217"/>
            <a:ext cx="3268135" cy="635001"/>
            <a:chOff x="0" y="0"/>
            <a:chExt cx="3268133" cy="635000"/>
          </a:xfrm>
        </p:grpSpPr>
        <p:sp>
          <p:nvSpPr>
            <p:cNvPr id="364" name="Shape 364"/>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5" name="Shape 365"/>
            <p:cNvSpPr/>
            <p:nvPr/>
          </p:nvSpPr>
          <p:spPr>
            <a:xfrm>
              <a:off x="8805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6" name="Shape 366"/>
            <p:cNvSpPr/>
            <p:nvPr/>
          </p:nvSpPr>
          <p:spPr>
            <a:xfrm>
              <a:off x="1756833"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7" name="Shape 367"/>
            <p:cNvSpPr/>
            <p:nvPr/>
          </p:nvSpPr>
          <p:spPr>
            <a:xfrm>
              <a:off x="26331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sp>
        <p:nvSpPr>
          <p:cNvPr id="369" name="Shape 369"/>
          <p:cNvSpPr/>
          <p:nvPr/>
        </p:nvSpPr>
        <p:spPr>
          <a:xfrm>
            <a:off x="6405469" y="1728122"/>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0" name="Shape 370"/>
          <p:cNvSpPr/>
          <p:nvPr/>
        </p:nvSpPr>
        <p:spPr>
          <a:xfrm>
            <a:off x="6425763" y="2922434"/>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1" name="Shape 371"/>
          <p:cNvSpPr/>
          <p:nvPr/>
        </p:nvSpPr>
        <p:spPr>
          <a:xfrm flipH="1">
            <a:off x="3672161" y="1230000"/>
            <a:ext cx="1" cy="2879218"/>
          </a:xfrm>
          <a:prstGeom prst="line">
            <a:avLst/>
          </a:prstGeom>
          <a:ln w="25400">
            <a:solidFill>
              <a:srgbClr val="33928A"/>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2" name="Shape 372"/>
          <p:cNvSpPr/>
          <p:nvPr/>
        </p:nvSpPr>
        <p:spPr>
          <a:xfrm>
            <a:off x="849854" y="4192461"/>
            <a:ext cx="1741145"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Slow/Expensive</a:t>
            </a:r>
          </a:p>
        </p:txBody>
      </p:sp>
      <p:sp>
        <p:nvSpPr>
          <p:cNvPr id="373" name="Shape 373"/>
          <p:cNvSpPr/>
          <p:nvPr/>
        </p:nvSpPr>
        <p:spPr>
          <a:xfrm>
            <a:off x="5777390" y="4192461"/>
            <a:ext cx="1296747"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Fast/Cheap</a:t>
            </a:r>
          </a:p>
        </p:txBody>
      </p:sp>
    </p:spTree>
  </p:cSld>
  <p:clrMapOvr>
    <a:masterClrMapping/>
  </p:clrMapOvr>
  <p:transition xmlns:p14="http://schemas.microsoft.com/office/powerpoint/2010/mai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sp>
        <p:nvSpPr>
          <p:cNvPr id="392" name="Shape 392"/>
          <p:cNvSpPr>
            <a:spLocks noGrp="1"/>
          </p:cNvSpPr>
          <p:nvPr>
            <p:ph type="title"/>
          </p:nvPr>
        </p:nvSpPr>
        <p:spPr>
          <a:xfrm>
            <a:off x="150097" y="987344"/>
            <a:ext cx="8843806" cy="2011186"/>
          </a:xfrm>
          <a:prstGeom prst="rect">
            <a:avLst/>
          </a:prstGeom>
        </p:spPr>
        <p:txBody>
          <a:bodyPr/>
          <a:lstStyle/>
          <a:p>
            <a:pPr lvl="0">
              <a:defRPr sz="1800">
                <a:solidFill>
                  <a:srgbClr val="000000"/>
                </a:solidFill>
                <a:uFillTx/>
              </a:defRPr>
            </a:pPr>
            <a:r>
              <a:rPr sz="5500" dirty="0">
                <a:solidFill>
                  <a:srgbClr val="008881"/>
                </a:solidFill>
                <a:uFill>
                  <a:solidFill>
                    <a:srgbClr val="008881"/>
                  </a:solidFill>
                </a:uFill>
              </a:rPr>
              <a:t>But what is </a:t>
            </a:r>
          </a:p>
          <a:p>
            <a:pPr lvl="0">
              <a:defRPr sz="1800">
                <a:solidFill>
                  <a:srgbClr val="000000"/>
                </a:solidFill>
                <a:uFillTx/>
              </a:defRPr>
            </a:pPr>
            <a:r>
              <a:rPr sz="5500" dirty="0">
                <a:solidFill>
                  <a:srgbClr val="008881"/>
                </a:solidFill>
                <a:uFill>
                  <a:solidFill>
                    <a:srgbClr val="008881"/>
                  </a:solidFill>
                </a:uFill>
              </a:rPr>
              <a:t>Cloud-Native Architecture?</a:t>
            </a:r>
          </a:p>
        </p:txBody>
      </p:sp>
    </p:spTree>
  </p:cSld>
  <p:clrMapOvr>
    <a:masterClrMapping/>
  </p:clrMapOvr>
  <p:transition xmlns:p14="http://schemas.microsoft.com/office/powerpoint/2010/main" spd="slow">
    <p:newsfla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lumMod val="75000"/>
                  </a:schemeClr>
                </a:solidFill>
              </a:rPr>
              <a:t>The promise of Cloud Native</a:t>
            </a:r>
            <a:endParaRPr lang="en-US" sz="3200" dirty="0">
              <a:solidFill>
                <a:schemeClr val="accent1">
                  <a:lumMod val="75000"/>
                </a:schemeClr>
              </a:solidFill>
            </a:endParaRPr>
          </a:p>
        </p:txBody>
      </p:sp>
      <p:sp>
        <p:nvSpPr>
          <p:cNvPr id="20" name="Title 1"/>
          <p:cNvSpPr txBox="1">
            <a:spLocks/>
          </p:cNvSpPr>
          <p:nvPr/>
        </p:nvSpPr>
        <p:spPr>
          <a:xfrm>
            <a:off x="1138459" y="1135056"/>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3000" dirty="0" smtClean="0">
                <a:solidFill>
                  <a:schemeClr val="tx1">
                    <a:lumMod val="50000"/>
                  </a:schemeClr>
                </a:solidFill>
              </a:rPr>
              <a:t>Deploy new features daily to production</a:t>
            </a:r>
          </a:p>
          <a:p>
            <a:endParaRPr lang="en-US" sz="3000" dirty="0" smtClean="0">
              <a:solidFill>
                <a:schemeClr val="tx1">
                  <a:lumMod val="50000"/>
                </a:schemeClr>
              </a:solidFill>
            </a:endParaRPr>
          </a:p>
          <a:p>
            <a:r>
              <a:rPr lang="en-US" sz="3000" dirty="0" smtClean="0">
                <a:solidFill>
                  <a:schemeClr val="tx1">
                    <a:lumMod val="50000"/>
                  </a:schemeClr>
                </a:solidFill>
              </a:rPr>
              <a:t>Automate middleware</a:t>
            </a:r>
          </a:p>
          <a:p>
            <a:endParaRPr lang="en-US" sz="3000" dirty="0">
              <a:solidFill>
                <a:schemeClr val="tx1">
                  <a:lumMod val="50000"/>
                </a:schemeClr>
              </a:solidFill>
            </a:endParaRPr>
          </a:p>
          <a:p>
            <a:r>
              <a:rPr lang="en-US" sz="3000" dirty="0" smtClean="0">
                <a:solidFill>
                  <a:schemeClr val="tx1">
                    <a:lumMod val="50000"/>
                  </a:schemeClr>
                </a:solidFill>
              </a:rPr>
              <a:t>Free/Cheap horizontal scaling</a:t>
            </a:r>
          </a:p>
          <a:p>
            <a:endParaRPr lang="en-US" sz="3000" dirty="0">
              <a:solidFill>
                <a:schemeClr val="tx1">
                  <a:lumMod val="50000"/>
                </a:schemeClr>
              </a:solidFill>
            </a:endParaRPr>
          </a:p>
          <a:p>
            <a:r>
              <a:rPr lang="en-US" sz="3000" dirty="0" smtClean="0">
                <a:solidFill>
                  <a:schemeClr val="tx1">
                    <a:lumMod val="50000"/>
                  </a:schemeClr>
                </a:solidFill>
              </a:rPr>
              <a:t>Contract between App &amp; Platform</a:t>
            </a:r>
          </a:p>
          <a:p>
            <a:endParaRPr lang="en-US" sz="3000" dirty="0">
              <a:solidFill>
                <a:schemeClr val="tx1">
                  <a:lumMod val="50000"/>
                </a:schemeClr>
              </a:solidFill>
            </a:endParaRPr>
          </a:p>
          <a:p>
            <a:endParaRPr lang="en-US" sz="3600" dirty="0" smtClean="0">
              <a:solidFill>
                <a:schemeClr val="tx1">
                  <a:lumMod val="50000"/>
                </a:schemeClr>
              </a:solidFill>
            </a:endParaRPr>
          </a:p>
          <a:p>
            <a:endParaRPr lang="en-US" sz="3600" dirty="0">
              <a:solidFill>
                <a:schemeClr val="tx1">
                  <a:lumMod val="50000"/>
                </a:schemeClr>
              </a:solidFill>
            </a:endParaRPr>
          </a:p>
        </p:txBody>
      </p:sp>
    </p:spTree>
    <p:extLst>
      <p:ext uri="{BB962C8B-B14F-4D97-AF65-F5344CB8AC3E}">
        <p14:creationId xmlns:p14="http://schemas.microsoft.com/office/powerpoint/2010/main" val="36740685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89"/>
          <p:cNvSpPr/>
          <p:nvPr/>
        </p:nvSpPr>
        <p:spPr>
          <a:xfrm>
            <a:off x="1560335" y="3033164"/>
            <a:ext cx="5931260" cy="68262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sp>
        <p:nvSpPr>
          <p:cNvPr id="7" name="Shape 790"/>
          <p:cNvSpPr/>
          <p:nvPr/>
        </p:nvSpPr>
        <p:spPr>
          <a:xfrm>
            <a:off x="1560335" y="1012381"/>
            <a:ext cx="5931260" cy="68262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sp>
        <p:nvSpPr>
          <p:cNvPr id="8" name="Shape 789"/>
          <p:cNvSpPr/>
          <p:nvPr/>
        </p:nvSpPr>
        <p:spPr>
          <a:xfrm>
            <a:off x="1560335" y="2029435"/>
            <a:ext cx="5931260" cy="68262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1"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7726" y="1001798"/>
            <a:ext cx="747974" cy="747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d1fto35gcfffzn.cloudfront.net/images/products/icons/product-pivotal-cloud-found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143" y="1914046"/>
            <a:ext cx="804616" cy="804617"/>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790"/>
          <p:cNvSpPr/>
          <p:nvPr/>
        </p:nvSpPr>
        <p:spPr>
          <a:xfrm>
            <a:off x="1592084" y="1714626"/>
            <a:ext cx="5846596" cy="302230"/>
          </a:xfrm>
          <a:prstGeom prst="roundRect">
            <a:avLst>
              <a:gd name="adj" fmla="val 16667"/>
            </a:avLst>
          </a:prstGeom>
          <a:solidFill>
            <a:schemeClr val="tx1"/>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Contract</a:t>
            </a:r>
            <a:endParaRPr lang="en-US" sz="1800" b="0" i="0" u="none" strike="noStrike" cap="none" baseline="0" dirty="0">
              <a:solidFill>
                <a:schemeClr val="bg1"/>
              </a:solidFill>
              <a:latin typeface="Arial"/>
              <a:ea typeface="Arial"/>
              <a:cs typeface="Arial"/>
              <a:sym typeface="Arial"/>
              <a:rtl val="0"/>
            </a:endParaRPr>
          </a:p>
        </p:txBody>
      </p:sp>
      <p:sp>
        <p:nvSpPr>
          <p:cNvPr id="15" name="Shape 790"/>
          <p:cNvSpPr/>
          <p:nvPr/>
        </p:nvSpPr>
        <p:spPr>
          <a:xfrm>
            <a:off x="1623833" y="2718073"/>
            <a:ext cx="5846596" cy="302230"/>
          </a:xfrm>
          <a:prstGeom prst="roundRect">
            <a:avLst>
              <a:gd name="adj" fmla="val 16667"/>
            </a:avLst>
          </a:prstGeom>
          <a:solidFill>
            <a:schemeClr val="tx1"/>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Contract</a:t>
            </a:r>
            <a:endParaRPr lang="en-US" sz="1800" b="0" i="0" u="none" strike="noStrike" cap="none" baseline="0" dirty="0">
              <a:solidFill>
                <a:schemeClr val="bg1"/>
              </a:solidFill>
              <a:latin typeface="Arial"/>
              <a:ea typeface="Arial"/>
              <a:cs typeface="Arial"/>
              <a:sym typeface="Arial"/>
              <a:rtl val="0"/>
            </a:endParaRPr>
          </a:p>
        </p:txBody>
      </p:sp>
      <p:sp>
        <p:nvSpPr>
          <p:cNvPr id="17" name="TextBox 16"/>
          <p:cNvSpPr txBox="1"/>
          <p:nvPr/>
        </p:nvSpPr>
        <p:spPr>
          <a:xfrm>
            <a:off x="395580" y="1174761"/>
            <a:ext cx="1391058" cy="338554"/>
          </a:xfrm>
          <a:prstGeom prst="rect">
            <a:avLst/>
          </a:prstGeom>
          <a:noFill/>
        </p:spPr>
        <p:txBody>
          <a:bodyPr wrap="square" rtlCol="0">
            <a:spAutoFit/>
          </a:bodyPr>
          <a:lstStyle/>
          <a:p>
            <a:r>
              <a:rPr lang="en-US" sz="1600" dirty="0" smtClean="0">
                <a:solidFill>
                  <a:srgbClr val="3A3A3A"/>
                </a:solidFill>
              </a:rPr>
              <a:t>Developer</a:t>
            </a:r>
            <a:endParaRPr lang="en-US" sz="1600" dirty="0">
              <a:solidFill>
                <a:srgbClr val="3A3A3A"/>
              </a:solidFill>
            </a:endParaRPr>
          </a:p>
        </p:txBody>
      </p:sp>
      <p:sp>
        <p:nvSpPr>
          <p:cNvPr id="18" name="TextBox 17"/>
          <p:cNvSpPr txBox="1"/>
          <p:nvPr/>
        </p:nvSpPr>
        <p:spPr>
          <a:xfrm>
            <a:off x="437912" y="2226745"/>
            <a:ext cx="1391058" cy="338554"/>
          </a:xfrm>
          <a:prstGeom prst="rect">
            <a:avLst/>
          </a:prstGeom>
          <a:noFill/>
        </p:spPr>
        <p:txBody>
          <a:bodyPr wrap="square" rtlCol="0">
            <a:spAutoFit/>
          </a:bodyPr>
          <a:lstStyle/>
          <a:p>
            <a:r>
              <a:rPr lang="en-US" sz="1600" dirty="0" smtClean="0">
                <a:solidFill>
                  <a:srgbClr val="3A3A3A"/>
                </a:solidFill>
              </a:rPr>
              <a:t>Dev+Ops</a:t>
            </a:r>
            <a:endParaRPr lang="en-US" sz="1600" dirty="0">
              <a:solidFill>
                <a:srgbClr val="3A3A3A"/>
              </a:solidFill>
            </a:endParaRPr>
          </a:p>
        </p:txBody>
      </p:sp>
      <p:sp>
        <p:nvSpPr>
          <p:cNvPr id="19" name="TextBox 18"/>
          <p:cNvSpPr txBox="1"/>
          <p:nvPr/>
        </p:nvSpPr>
        <p:spPr>
          <a:xfrm>
            <a:off x="480244" y="3237595"/>
            <a:ext cx="1391058" cy="338554"/>
          </a:xfrm>
          <a:prstGeom prst="rect">
            <a:avLst/>
          </a:prstGeom>
          <a:noFill/>
        </p:spPr>
        <p:txBody>
          <a:bodyPr wrap="square" rtlCol="0">
            <a:spAutoFit/>
          </a:bodyPr>
          <a:lstStyle/>
          <a:p>
            <a:r>
              <a:rPr lang="en-US" sz="1600" dirty="0" smtClean="0">
                <a:solidFill>
                  <a:srgbClr val="3A3A3A"/>
                </a:solidFill>
              </a:rPr>
              <a:t>IT Ops</a:t>
            </a:r>
            <a:endParaRPr lang="en-US" sz="1600" dirty="0">
              <a:solidFill>
                <a:srgbClr val="3A3A3A"/>
              </a:solidFill>
            </a:endParaRPr>
          </a:p>
        </p:txBody>
      </p:sp>
      <p:pic>
        <p:nvPicPr>
          <p:cNvPr id="20" name="Picture 2" descr="https://d1fto35gcfffzn.cloudfront.net/images/products/icons/product-pivotal-cloud-found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0058" y="2875787"/>
            <a:ext cx="804616" cy="804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95888" y="3488989"/>
            <a:ext cx="620783" cy="276999"/>
          </a:xfrm>
          <a:prstGeom prst="rect">
            <a:avLst/>
          </a:prstGeom>
          <a:noFill/>
        </p:spPr>
        <p:txBody>
          <a:bodyPr wrap="none" rtlCol="0">
            <a:spAutoFit/>
          </a:bodyPr>
          <a:lstStyle/>
          <a:p>
            <a:r>
              <a:rPr lang="en-US" sz="1200" dirty="0" smtClean="0">
                <a:solidFill>
                  <a:srgbClr val="FFFFFF"/>
                </a:solidFill>
              </a:rPr>
              <a:t>BOSH</a:t>
            </a:r>
            <a:endParaRPr lang="en-US" dirty="0">
              <a:solidFill>
                <a:srgbClr val="FFFFFF"/>
              </a:solidFill>
            </a:endParaRPr>
          </a:p>
        </p:txBody>
      </p:sp>
      <p:sp>
        <p:nvSpPr>
          <p:cNvPr id="21" name="Rectangle 20"/>
          <p:cNvSpPr/>
          <p:nvPr/>
        </p:nvSpPr>
        <p:spPr>
          <a:xfrm>
            <a:off x="189723" y="4038793"/>
            <a:ext cx="8877501" cy="461665"/>
          </a:xfrm>
          <a:prstGeom prst="rect">
            <a:avLst/>
          </a:prstGeom>
        </p:spPr>
        <p:txBody>
          <a:bodyPr wrap="square">
            <a:spAutoFit/>
          </a:bodyPr>
          <a:lstStyle/>
          <a:p>
            <a:r>
              <a:rPr lang="en-US" sz="1200" dirty="0" smtClean="0">
                <a:solidFill>
                  <a:schemeClr val="tx1">
                    <a:lumMod val="75000"/>
                  </a:schemeClr>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chemeClr val="tx1">
                  <a:lumMod val="75000"/>
                </a:schemeClr>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66D68"/>
                </a:solidFill>
              </a:rPr>
              <a:t>Cloud Native Architecture</a:t>
            </a:r>
          </a:p>
        </p:txBody>
      </p:sp>
      <p:grpSp>
        <p:nvGrpSpPr>
          <p:cNvPr id="16" name="Group 506"/>
          <p:cNvGrpSpPr/>
          <p:nvPr/>
        </p:nvGrpSpPr>
        <p:grpSpPr>
          <a:xfrm>
            <a:off x="1817538" y="1118333"/>
            <a:ext cx="426470" cy="517534"/>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spTree>
    <p:extLst>
      <p:ext uri="{BB962C8B-B14F-4D97-AF65-F5344CB8AC3E}">
        <p14:creationId xmlns:p14="http://schemas.microsoft.com/office/powerpoint/2010/main" val="7066027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803236"/>
            <a:ext cx="2416298" cy="3111407"/>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2000" b="1" dirty="0">
              <a:solidFill>
                <a:schemeClr val="bg1">
                  <a:lumMod val="85000"/>
                </a:schemeClr>
              </a:solidFill>
            </a:endParaRPr>
          </a:p>
          <a:p>
            <a:r>
              <a:rPr lang="en-US" sz="1800" dirty="0" smtClean="0">
                <a:solidFill>
                  <a:srgbClr val="3A3A3A"/>
                </a:solidFill>
              </a:rPr>
              <a:t>#</a:t>
            </a:r>
            <a:r>
              <a:rPr lang="en-US" sz="1800" dirty="0">
                <a:solidFill>
                  <a:srgbClr val="3A3A3A"/>
                </a:solidFill>
              </a:rPr>
              <a:t>1 Enterprise Java App </a:t>
            </a:r>
            <a:r>
              <a:rPr lang="en-US" sz="1800" dirty="0" smtClean="0">
                <a:solidFill>
                  <a:srgbClr val="3A3A3A"/>
                </a:solidFill>
              </a:rPr>
              <a:t>Framework</a:t>
            </a:r>
            <a:endParaRPr lang="en-US" sz="1800" dirty="0">
              <a:solidFill>
                <a:srgbClr val="3A3A3A"/>
              </a:solidFill>
            </a:endParaRPr>
          </a:p>
          <a:p>
            <a:endParaRPr lang="en-US" sz="1800" dirty="0">
              <a:solidFill>
                <a:srgbClr val="3A3A3A"/>
              </a:solidFill>
            </a:endParaRPr>
          </a:p>
          <a:p>
            <a:r>
              <a:rPr lang="en-US" sz="1800" dirty="0" smtClean="0">
                <a:solidFill>
                  <a:srgbClr val="3A3A3A"/>
                </a:solidFill>
              </a:rPr>
              <a:t>Netflix</a:t>
            </a:r>
            <a:endParaRPr lang="en-US" sz="1800" dirty="0">
              <a:solidFill>
                <a:srgbClr val="3A3A3A"/>
              </a:solidFill>
            </a:endParaRPr>
          </a:p>
          <a:p>
            <a:endParaRPr lang="en-US" sz="1800" dirty="0" smtClean="0">
              <a:solidFill>
                <a:srgbClr val="3A3A3A"/>
              </a:solidFill>
            </a:endParaRPr>
          </a:p>
          <a:p>
            <a:r>
              <a:rPr lang="en-US" sz="1800" dirty="0" smtClean="0">
                <a:solidFill>
                  <a:srgbClr val="3A3A3A"/>
                </a:solidFill>
              </a:rPr>
              <a:t>Open Source</a:t>
            </a:r>
            <a:endParaRPr lang="en-US" sz="1800" dirty="0">
              <a:solidFill>
                <a:srgbClr val="3A3A3A"/>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803236"/>
            <a:ext cx="2470532" cy="3126072"/>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2000" b="1" dirty="0" smtClean="0">
              <a:solidFill>
                <a:schemeClr val="bg1">
                  <a:lumMod val="85000"/>
                </a:schemeClr>
              </a:solidFill>
            </a:endParaRPr>
          </a:p>
          <a:p>
            <a:r>
              <a:rPr lang="en-US" sz="1800" dirty="0" smtClean="0"/>
              <a:t>Quick Start</a:t>
            </a:r>
          </a:p>
          <a:p>
            <a:endParaRPr lang="en-US" sz="1800" dirty="0"/>
          </a:p>
          <a:p>
            <a:r>
              <a:rPr lang="en-US" sz="1800" dirty="0" smtClean="0"/>
              <a:t>Little to no config.</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2299" y="72571"/>
            <a:ext cx="680919" cy="6809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66712" y="72571"/>
            <a:ext cx="8410499" cy="460500"/>
          </a:xfrm>
        </p:spPr>
        <p:txBody>
          <a:bodyPr/>
          <a:lstStyle/>
          <a:p>
            <a:r>
              <a:rPr lang="en-US" sz="3200" dirty="0" smtClean="0">
                <a:solidFill>
                  <a:schemeClr val="accent1">
                    <a:lumMod val="75000"/>
                  </a:schemeClr>
                </a:solidFill>
              </a:rPr>
              <a:t>1. Application Framework</a:t>
            </a:r>
            <a:endParaRPr lang="en-US" sz="3200" dirty="0">
              <a:solidFill>
                <a:schemeClr val="accent1">
                  <a:lumMod val="75000"/>
                </a:schemeClr>
              </a:solidFill>
            </a:endParaRPr>
          </a:p>
        </p:txBody>
      </p:sp>
      <p:sp>
        <p:nvSpPr>
          <p:cNvPr id="8" name="Shape 790"/>
          <p:cNvSpPr/>
          <p:nvPr/>
        </p:nvSpPr>
        <p:spPr>
          <a:xfrm>
            <a:off x="5732432" y="803237"/>
            <a:ext cx="2452355" cy="3126072"/>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rgbClr val="3A3A3A"/>
                </a:solidFill>
                <a:uFill>
                  <a:solidFill>
                    <a:srgbClr val="4D4D4D"/>
                  </a:solidFill>
                </a:uFill>
                <a:latin typeface="+mn-lt"/>
                <a:ea typeface="Avenir Next"/>
                <a:cs typeface="Avenir Next"/>
                <a:sym typeface="Avenir Next"/>
              </a:rPr>
              <a:t>Distributed</a:t>
            </a:r>
            <a:r>
              <a:rPr lang="en-US" sz="1600" dirty="0">
                <a:solidFill>
                  <a:srgbClr val="3A3A3A"/>
                </a:solidFill>
                <a:uFill>
                  <a:solidFill>
                    <a:srgbClr val="4D4D4D"/>
                  </a:solidFill>
                </a:uFill>
                <a:latin typeface="+mn-lt"/>
                <a:ea typeface="Avenir Next"/>
                <a:cs typeface="Avenir Next"/>
                <a:sym typeface="Avenir Next"/>
              </a:rPr>
              <a:t> </a:t>
            </a:r>
            <a:r>
              <a:rPr lang="en-US" sz="1600" dirty="0" smtClean="0">
                <a:solidFill>
                  <a:srgbClr val="3A3A3A"/>
                </a:solidFill>
                <a:uFill>
                  <a:solidFill>
                    <a:srgbClr val="4D4D4D"/>
                  </a:solidFill>
                </a:uFill>
                <a:latin typeface="+mn-lt"/>
                <a:ea typeface="Avenir Next"/>
                <a:cs typeface="Avenir Next"/>
                <a:sym typeface="Avenir Next"/>
              </a:rPr>
              <a:t>Config</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rgbClr val="3A3A3A"/>
                </a:solidFill>
                <a:uFill>
                  <a:solidFill>
                    <a:srgbClr val="4D4D4D"/>
                  </a:solidFill>
                </a:uFill>
                <a:latin typeface="+mn-lt"/>
                <a:ea typeface="Avenir Next"/>
                <a:cs typeface="Avenir Next"/>
                <a:sym typeface="Avenir Next"/>
              </a:rPr>
              <a:t>Service </a:t>
            </a:r>
            <a:r>
              <a:rPr lang="en-US" sz="1600" dirty="0" smtClean="0">
                <a:solidFill>
                  <a:srgbClr val="3A3A3A"/>
                </a:solidFill>
                <a:uFill>
                  <a:solidFill>
                    <a:srgbClr val="4D4D4D"/>
                  </a:solidFill>
                </a:uFill>
                <a:latin typeface="+mn-lt"/>
                <a:ea typeface="Avenir Next"/>
                <a:cs typeface="Avenir Next"/>
                <a:sym typeface="Avenir Next"/>
              </a:rPr>
              <a:t>Registration and Discovery</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rgbClr val="3A3A3A"/>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rgbClr val="3A3A3A"/>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rgbClr val="3A3A3A"/>
                </a:solidFill>
                <a:uFill>
                  <a:solidFill>
                    <a:srgbClr val="4D4D4D"/>
                  </a:solidFill>
                </a:uFill>
                <a:latin typeface="+mn-lt"/>
                <a:ea typeface="Avenir Next"/>
                <a:cs typeface="Avenir Next"/>
                <a:sym typeface="Avenir Next"/>
              </a:rPr>
              <a:t>Fault </a:t>
            </a:r>
            <a:r>
              <a:rPr lang="en-US" sz="1600" dirty="0" smtClean="0">
                <a:solidFill>
                  <a:srgbClr val="3A3A3A"/>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tx1">
                    <a:lumMod val="75000"/>
                  </a:schemeClr>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tx1">
                  <a:lumMod val="75000"/>
                </a:schemeClr>
              </a:solidFill>
            </a:endParaRPr>
          </a:p>
        </p:txBody>
      </p:sp>
    </p:spTree>
    <p:extLst>
      <p:ext uri="{BB962C8B-B14F-4D97-AF65-F5344CB8AC3E}">
        <p14:creationId xmlns:p14="http://schemas.microsoft.com/office/powerpoint/2010/main" val="2782128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Micro Service</a:t>
            </a:r>
            <a:endParaRPr lang="en-US" dirty="0"/>
          </a:p>
        </p:txBody>
      </p:sp>
      <p:sp>
        <p:nvSpPr>
          <p:cNvPr id="3" name="Shape 243"/>
          <p:cNvSpPr/>
          <p:nvPr/>
        </p:nvSpPr>
        <p:spPr>
          <a:xfrm>
            <a:off x="1171960"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4D4D4D"/>
                </a:solidFill>
                <a:uFill>
                  <a:solidFill>
                    <a:srgbClr val="4D4D4D"/>
                  </a:solidFill>
                </a:uFill>
                <a:latin typeface="Avenir Next Demi Bold Italic"/>
                <a:cs typeface="Avenir Next Demi Bold Italic"/>
              </a:rPr>
              <a:t>Loosely coupled service oriented architecture with bounded contexts</a:t>
            </a:r>
          </a:p>
        </p:txBody>
      </p:sp>
      <p:sp>
        <p:nvSpPr>
          <p:cNvPr id="4" name="Shape 244"/>
          <p:cNvSpPr/>
          <p:nvPr/>
        </p:nvSpPr>
        <p:spPr>
          <a:xfrm rot="10800000" flipH="1">
            <a:off x="1062180" y="1743937"/>
            <a:ext cx="363116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p>
        </p:txBody>
      </p:sp>
      <p:sp>
        <p:nvSpPr>
          <p:cNvPr id="5" name="Shape 245"/>
          <p:cNvSpPr/>
          <p:nvPr/>
        </p:nvSpPr>
        <p:spPr>
          <a:xfrm flipH="1">
            <a:off x="4737141" y="2529363"/>
            <a:ext cx="3963435"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p>
        </p:txBody>
      </p:sp>
      <p:sp>
        <p:nvSpPr>
          <p:cNvPr id="6" name="Shape 246"/>
          <p:cNvSpPr/>
          <p:nvPr/>
        </p:nvSpPr>
        <p:spPr>
          <a:xfrm>
            <a:off x="159045" y="1102615"/>
            <a:ext cx="4674677"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every service has to be updated in concert, it’s not loosely coupled!</a:t>
            </a:r>
          </a:p>
        </p:txBody>
      </p:sp>
      <p:sp>
        <p:nvSpPr>
          <p:cNvPr id="7"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21043732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405" name="pasted-image.png"/>
          <p:cNvPicPr/>
          <p:nvPr/>
        </p:nvPicPr>
        <p:blipFill>
          <a:blip r:embed="rId3">
            <a:extLst/>
          </a:blip>
          <a:stretch>
            <a:fillRect/>
          </a:stretch>
        </p:blipFill>
        <p:spPr>
          <a:xfrm>
            <a:off x="848451" y="63612"/>
            <a:ext cx="7447098" cy="4536602"/>
          </a:xfrm>
          <a:prstGeom prst="rect">
            <a:avLst/>
          </a:prstGeom>
          <a:ln w="12700">
            <a:miter lim="400000"/>
          </a:ln>
        </p:spPr>
      </p:pic>
      <p:sp>
        <p:nvSpPr>
          <p:cNvPr id="406" name="Shape 406"/>
          <p:cNvSpPr/>
          <p:nvPr/>
        </p:nvSpPr>
        <p:spPr>
          <a:xfrm>
            <a:off x="187450" y="4655661"/>
            <a:ext cx="465955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https://twitter.com/mstine/status/557763539101032448</a:t>
            </a:r>
          </a:p>
        </p:txBody>
      </p:sp>
    </p:spTree>
  </p:cSld>
  <p:clrMapOvr>
    <a:masterClrMapping/>
  </p:clrMapOvr>
  <p:transition xmlns:p14="http://schemas.microsoft.com/office/powerpoint/2010/mai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pasted-image.pdf"/>
          <p:cNvPicPr/>
          <p:nvPr/>
        </p:nvPicPr>
        <p:blipFill>
          <a:blip r:embed="rId3">
            <a:extLst/>
          </a:blip>
          <a:stretch>
            <a:fillRect/>
          </a:stretch>
        </p:blipFill>
        <p:spPr>
          <a:xfrm>
            <a:off x="850106" y="1955324"/>
            <a:ext cx="1308101" cy="990601"/>
          </a:xfrm>
          <a:prstGeom prst="rect">
            <a:avLst/>
          </a:prstGeom>
          <a:ln w="12700">
            <a:miter lim="400000"/>
          </a:ln>
        </p:spPr>
      </p:pic>
      <p:pic>
        <p:nvPicPr>
          <p:cNvPr id="428" name="pasted-image.pdf"/>
          <p:cNvPicPr/>
          <p:nvPr/>
        </p:nvPicPr>
        <p:blipFill>
          <a:blip r:embed="rId4">
            <a:extLst/>
          </a:blip>
          <a:stretch>
            <a:fillRect/>
          </a:stretch>
        </p:blipFill>
        <p:spPr>
          <a:xfrm>
            <a:off x="7084248" y="1814830"/>
            <a:ext cx="939801" cy="1174751"/>
          </a:xfrm>
          <a:prstGeom prst="rect">
            <a:avLst/>
          </a:prstGeom>
          <a:ln w="12700">
            <a:miter lim="400000"/>
          </a:ln>
        </p:spPr>
      </p:pic>
      <p:sp>
        <p:nvSpPr>
          <p:cNvPr id="429" name="Shape 42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Monoliths</a:t>
            </a:r>
          </a:p>
        </p:txBody>
      </p:sp>
      <p:sp>
        <p:nvSpPr>
          <p:cNvPr id="430" name="Shape 4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431" name="Shape 431"/>
          <p:cNvSpPr/>
          <p:nvPr/>
        </p:nvSpPr>
        <p:spPr>
          <a:xfrm>
            <a:off x="6687932" y="3083593"/>
            <a:ext cx="1732433"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Relational Database</a:t>
            </a:r>
          </a:p>
        </p:txBody>
      </p:sp>
      <p:grpSp>
        <p:nvGrpSpPr>
          <p:cNvPr id="442" name="Group 442"/>
          <p:cNvGrpSpPr/>
          <p:nvPr/>
        </p:nvGrpSpPr>
        <p:grpSpPr>
          <a:xfrm>
            <a:off x="3254866" y="1727166"/>
            <a:ext cx="2634268" cy="1689168"/>
            <a:chOff x="0" y="0"/>
            <a:chExt cx="2634267" cy="1689166"/>
          </a:xfrm>
        </p:grpSpPr>
        <p:grpSp>
          <p:nvGrpSpPr>
            <p:cNvPr id="440" name="Group 440"/>
            <p:cNvGrpSpPr/>
            <p:nvPr/>
          </p:nvGrpSpPr>
          <p:grpSpPr>
            <a:xfrm>
              <a:off x="0" y="0"/>
              <a:ext cx="2634268" cy="1316934"/>
              <a:chOff x="0" y="0"/>
              <a:chExt cx="2634267" cy="1316933"/>
            </a:xfrm>
          </p:grpSpPr>
          <p:sp>
            <p:nvSpPr>
              <p:cNvPr id="432" name="Shape 432"/>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439" name="Group 439"/>
              <p:cNvGrpSpPr/>
              <p:nvPr/>
            </p:nvGrpSpPr>
            <p:grpSpPr>
              <a:xfrm>
                <a:off x="53089" y="61726"/>
                <a:ext cx="2528090" cy="1193482"/>
                <a:chOff x="0" y="0"/>
                <a:chExt cx="2528088" cy="1193481"/>
              </a:xfrm>
            </p:grpSpPr>
            <p:sp>
              <p:nvSpPr>
                <p:cNvPr id="433" name="Shape 433"/>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Data Access</a:t>
                  </a:r>
                </a:p>
              </p:txBody>
            </p:sp>
            <p:sp>
              <p:nvSpPr>
                <p:cNvPr id="434" name="Shape 434"/>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sp>
              <p:nvSpPr>
                <p:cNvPr id="435" name="Shape 435"/>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HTML</a:t>
                  </a:r>
                </a:p>
              </p:txBody>
            </p:sp>
            <p:sp>
              <p:nvSpPr>
                <p:cNvPr id="436" name="Shape 436"/>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JavaScript</a:t>
                  </a:r>
                </a:p>
              </p:txBody>
            </p:sp>
            <p:sp>
              <p:nvSpPr>
                <p:cNvPr id="437" name="Shape 437"/>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MVC</a:t>
                  </a:r>
                </a:p>
              </p:txBody>
            </p:sp>
            <p:sp>
              <p:nvSpPr>
                <p:cNvPr id="438" name="Shape 438"/>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grpSp>
        </p:grpSp>
        <p:sp>
          <p:nvSpPr>
            <p:cNvPr id="441" name="Shape 441"/>
            <p:cNvSpPr/>
            <p:nvPr/>
          </p:nvSpPr>
          <p:spPr>
            <a:xfrm>
              <a:off x="374712" y="1356426"/>
              <a:ext cx="19578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Monolithic Application</a:t>
              </a:r>
            </a:p>
          </p:txBody>
        </p:sp>
      </p:grpSp>
      <p:sp>
        <p:nvSpPr>
          <p:cNvPr id="443" name="Shape 443"/>
          <p:cNvSpPr/>
          <p:nvPr/>
        </p:nvSpPr>
        <p:spPr>
          <a:xfrm>
            <a:off x="1118889" y="3083593"/>
            <a:ext cx="77053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Browser</a:t>
            </a:r>
          </a:p>
        </p:txBody>
      </p:sp>
      <p:sp>
        <p:nvSpPr>
          <p:cNvPr id="444" name="Shape 444"/>
          <p:cNvSpPr/>
          <p:nvPr/>
        </p:nvSpPr>
        <p:spPr>
          <a:xfrm>
            <a:off x="2232342" y="249555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5" name="Shape 445"/>
          <p:cNvSpPr/>
          <p:nvPr/>
        </p:nvSpPr>
        <p:spPr>
          <a:xfrm>
            <a:off x="6093142" y="243459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450" name="Shape 450"/>
          <p:cNvSpPr>
            <a:spLocks noGrp="1"/>
          </p:cNvSpPr>
          <p:nvPr>
            <p:ph type="title"/>
          </p:nvPr>
        </p:nvSpPr>
        <p:spPr>
          <a:xfrm>
            <a:off x="1607432" y="45129"/>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Traditional (ESB-centric) SOA</a:t>
            </a:r>
          </a:p>
        </p:txBody>
      </p:sp>
      <p:sp>
        <p:nvSpPr>
          <p:cNvPr id="451" name="Shape 451"/>
          <p:cNvSpPr/>
          <p:nvPr/>
        </p:nvSpPr>
        <p:spPr>
          <a:xfrm>
            <a:off x="2172899" y="2623252"/>
            <a:ext cx="4852529"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a:ea typeface="Avenir Next"/>
                <a:cs typeface="Avenir Next"/>
                <a:sym typeface="Avenir Next"/>
              </a:defRPr>
            </a:lvl1pPr>
          </a:lstStyle>
          <a:p>
            <a:pPr lvl="0">
              <a:defRPr>
                <a:solidFill>
                  <a:srgbClr val="000000"/>
                </a:solidFill>
              </a:defRPr>
            </a:pPr>
            <a:r>
              <a:rPr>
                <a:solidFill>
                  <a:srgbClr val="FFFFFF"/>
                </a:solidFill>
              </a:rPr>
              <a:t>Enterprise Service Bus</a:t>
            </a:r>
          </a:p>
        </p:txBody>
      </p:sp>
      <p:sp>
        <p:nvSpPr>
          <p:cNvPr id="452" name="Shape 452"/>
          <p:cNvSpPr/>
          <p:nvPr/>
        </p:nvSpPr>
        <p:spPr>
          <a:xfrm>
            <a:off x="22554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3" name="Shape 453"/>
          <p:cNvSpPr/>
          <p:nvPr/>
        </p:nvSpPr>
        <p:spPr>
          <a:xfrm>
            <a:off x="34873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4" name="Shape 454"/>
          <p:cNvSpPr/>
          <p:nvPr/>
        </p:nvSpPr>
        <p:spPr>
          <a:xfrm>
            <a:off x="47192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5" name="Shape 455"/>
          <p:cNvSpPr/>
          <p:nvPr/>
        </p:nvSpPr>
        <p:spPr>
          <a:xfrm>
            <a:off x="5951149" y="1688945"/>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6" name="Shape 456"/>
          <p:cNvSpPr/>
          <p:nvPr/>
        </p:nvSpPr>
        <p:spPr>
          <a:xfrm>
            <a:off x="27513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7" name="Shape 457"/>
          <p:cNvSpPr/>
          <p:nvPr/>
        </p:nvSpPr>
        <p:spPr>
          <a:xfrm>
            <a:off x="39832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8" name="Shape 458"/>
          <p:cNvSpPr/>
          <p:nvPr/>
        </p:nvSpPr>
        <p:spPr>
          <a:xfrm>
            <a:off x="52151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9" name="Shape 459"/>
          <p:cNvSpPr/>
          <p:nvPr/>
        </p:nvSpPr>
        <p:spPr>
          <a:xfrm>
            <a:off x="6488288"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0" name="Shape 460"/>
          <p:cNvSpPr/>
          <p:nvPr/>
        </p:nvSpPr>
        <p:spPr>
          <a:xfrm>
            <a:off x="22554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1" name="Shape 461"/>
          <p:cNvSpPr/>
          <p:nvPr/>
        </p:nvSpPr>
        <p:spPr>
          <a:xfrm>
            <a:off x="34873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2" name="Shape 462"/>
          <p:cNvSpPr/>
          <p:nvPr/>
        </p:nvSpPr>
        <p:spPr>
          <a:xfrm>
            <a:off x="47192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3" name="Shape 463"/>
          <p:cNvSpPr/>
          <p:nvPr/>
        </p:nvSpPr>
        <p:spPr>
          <a:xfrm>
            <a:off x="5951149" y="3714810"/>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4" name="Shape 464"/>
          <p:cNvSpPr/>
          <p:nvPr/>
        </p:nvSpPr>
        <p:spPr>
          <a:xfrm>
            <a:off x="27513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5" name="Shape 465"/>
          <p:cNvSpPr/>
          <p:nvPr/>
        </p:nvSpPr>
        <p:spPr>
          <a:xfrm>
            <a:off x="39832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6" name="Shape 466"/>
          <p:cNvSpPr/>
          <p:nvPr/>
        </p:nvSpPr>
        <p:spPr>
          <a:xfrm>
            <a:off x="52151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7" name="Shape 467"/>
          <p:cNvSpPr/>
          <p:nvPr/>
        </p:nvSpPr>
        <p:spPr>
          <a:xfrm>
            <a:off x="6488288"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68" name="pasted-image.pdf"/>
          <p:cNvPicPr/>
          <p:nvPr/>
        </p:nvPicPr>
        <p:blipFill>
          <a:blip r:embed="rId3">
            <a:extLst/>
          </a:blip>
          <a:stretch>
            <a:fillRect/>
          </a:stretch>
        </p:blipFill>
        <p:spPr>
          <a:xfrm>
            <a:off x="524368" y="3379310"/>
            <a:ext cx="939801" cy="1174751"/>
          </a:xfrm>
          <a:prstGeom prst="rect">
            <a:avLst/>
          </a:prstGeom>
          <a:ln w="12700">
            <a:miter lim="400000"/>
          </a:ln>
        </p:spPr>
      </p:pic>
      <p:sp>
        <p:nvSpPr>
          <p:cNvPr id="469" name="Shape 469"/>
          <p:cNvSpPr/>
          <p:nvPr/>
        </p:nvSpPr>
        <p:spPr>
          <a:xfrm flipH="1">
            <a:off x="1518381" y="3966685"/>
            <a:ext cx="68285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0" name="Shape 470"/>
          <p:cNvSpPr/>
          <p:nvPr/>
        </p:nvSpPr>
        <p:spPr>
          <a:xfrm>
            <a:off x="741892"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1" name="pasted-image.pdf"/>
          <p:cNvPicPr/>
          <p:nvPr/>
        </p:nvPicPr>
        <p:blipFill>
          <a:blip r:embed="rId4">
            <a:extLst/>
          </a:blip>
          <a:stretch>
            <a:fillRect/>
          </a:stretch>
        </p:blipFill>
        <p:spPr>
          <a:xfrm>
            <a:off x="868080" y="698489"/>
            <a:ext cx="739353" cy="559899"/>
          </a:xfrm>
          <a:prstGeom prst="rect">
            <a:avLst/>
          </a:prstGeom>
          <a:ln w="12700">
            <a:miter lim="400000"/>
          </a:ln>
        </p:spPr>
      </p:pic>
      <p:sp>
        <p:nvSpPr>
          <p:cNvPr id="472" name="Shape 472"/>
          <p:cNvSpPr/>
          <p:nvPr/>
        </p:nvSpPr>
        <p:spPr>
          <a:xfrm flipH="1">
            <a:off x="1751188"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3" name="Shape 473"/>
          <p:cNvSpPr/>
          <p:nvPr/>
        </p:nvSpPr>
        <p:spPr>
          <a:xfrm>
            <a:off x="1237756"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74" name="pasted-image.pdf"/>
          <p:cNvPicPr/>
          <p:nvPr/>
        </p:nvPicPr>
        <p:blipFill>
          <a:blip r:embed="rId3">
            <a:extLst/>
          </a:blip>
          <a:stretch>
            <a:fillRect/>
          </a:stretch>
        </p:blipFill>
        <p:spPr>
          <a:xfrm>
            <a:off x="7841826" y="3379310"/>
            <a:ext cx="939801" cy="1174751"/>
          </a:xfrm>
          <a:prstGeom prst="rect">
            <a:avLst/>
          </a:prstGeom>
          <a:ln w="12700">
            <a:miter lim="400000"/>
          </a:ln>
        </p:spPr>
      </p:pic>
      <p:sp>
        <p:nvSpPr>
          <p:cNvPr id="475" name="Shape 475"/>
          <p:cNvSpPr/>
          <p:nvPr/>
        </p:nvSpPr>
        <p:spPr>
          <a:xfrm flipH="1">
            <a:off x="7073996" y="3966685"/>
            <a:ext cx="68285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6" name="Shape 476"/>
          <p:cNvSpPr/>
          <p:nvPr/>
        </p:nvSpPr>
        <p:spPr>
          <a:xfrm>
            <a:off x="7614126" y="1688945"/>
            <a:ext cx="991730"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7" name="pasted-image.pdf"/>
          <p:cNvPicPr/>
          <p:nvPr/>
        </p:nvPicPr>
        <p:blipFill>
          <a:blip r:embed="rId4">
            <a:extLst/>
          </a:blip>
          <a:stretch>
            <a:fillRect/>
          </a:stretch>
        </p:blipFill>
        <p:spPr>
          <a:xfrm>
            <a:off x="7740314" y="698489"/>
            <a:ext cx="739353" cy="559899"/>
          </a:xfrm>
          <a:prstGeom prst="rect">
            <a:avLst/>
          </a:prstGeom>
          <a:ln w="12700">
            <a:miter lim="400000"/>
          </a:ln>
        </p:spPr>
      </p:pic>
      <p:sp>
        <p:nvSpPr>
          <p:cNvPr id="478" name="Shape 478"/>
          <p:cNvSpPr/>
          <p:nvPr/>
        </p:nvSpPr>
        <p:spPr>
          <a:xfrm flipH="1">
            <a:off x="7073996"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9" name="Shape 479"/>
          <p:cNvSpPr/>
          <p:nvPr/>
        </p:nvSpPr>
        <p:spPr>
          <a:xfrm>
            <a:off x="8109990"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But Microservices!</a:t>
            </a:r>
          </a:p>
        </p:txBody>
      </p:sp>
      <p:pic>
        <p:nvPicPr>
          <p:cNvPr id="484" name="pasted-image.png"/>
          <p:cNvPicPr/>
          <p:nvPr/>
        </p:nvPicPr>
        <p:blipFill>
          <a:blip r:embed="rId3">
            <a:extLst/>
          </a:blip>
          <a:stretch>
            <a:fillRect/>
          </a:stretch>
        </p:blipFill>
        <p:spPr>
          <a:xfrm>
            <a:off x="0" y="840703"/>
            <a:ext cx="9144000" cy="3462094"/>
          </a:xfrm>
          <a:prstGeom prst="rect">
            <a:avLst/>
          </a:prstGeom>
          <a:ln w="12700">
            <a:miter lim="400000"/>
          </a:ln>
        </p:spPr>
      </p:pic>
      <p:sp>
        <p:nvSpPr>
          <p:cNvPr id="485" name="Shape 4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86" name="Shape 486"/>
          <p:cNvSpPr/>
          <p:nvPr/>
        </p:nvSpPr>
        <p:spPr>
          <a:xfrm>
            <a:off x="366713" y="4655661"/>
            <a:ext cx="5004486"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From: http://www.slideshare.net/adriancockcroft/goto-berlin</a:t>
            </a:r>
          </a:p>
        </p:txBody>
      </p:sp>
    </p:spTree>
  </p:cSld>
  <p:clrMapOvr>
    <a:masterClrMapping/>
  </p:clrMapOvr>
  <p:transition xmlns:p14="http://schemas.microsoft.com/office/powerpoint/2010/mai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58445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a:t>
            </a:fld>
            <a:endParaRPr sz="800">
              <a:solidFill>
                <a:srgbClr val="808080"/>
              </a:solidFill>
              <a:uFill>
                <a:solidFill>
                  <a:srgbClr val="808080"/>
                </a:solidFill>
              </a:uFill>
            </a:endParaRPr>
          </a:p>
        </p:txBody>
      </p:sp>
      <p:sp>
        <p:nvSpPr>
          <p:cNvPr id="297" name="Shape 297"/>
          <p:cNvSpPr/>
          <p:nvPr/>
        </p:nvSpPr>
        <p:spPr>
          <a:xfrm>
            <a:off x="3033335" y="229772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66803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1" name="Shape 321"/>
          <p:cNvSpPr/>
          <p:nvPr/>
        </p:nvSpPr>
        <p:spPr>
          <a:xfrm>
            <a:off x="1701369" y="229793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2" name="Shape 322"/>
          <p:cNvSpPr/>
          <p:nvPr/>
        </p:nvSpPr>
        <p:spPr>
          <a:xfrm>
            <a:off x="1678716" y="3212448"/>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3" name="Shape 323"/>
          <p:cNvSpPr/>
          <p:nvPr/>
        </p:nvSpPr>
        <p:spPr>
          <a:xfrm>
            <a:off x="1678716" y="4055069"/>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4" name="Shape 324"/>
          <p:cNvSpPr/>
          <p:nvPr/>
        </p:nvSpPr>
        <p:spPr>
          <a:xfrm>
            <a:off x="3215906" y="105688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5" name="Shape 325"/>
          <p:cNvSpPr/>
          <p:nvPr/>
        </p:nvSpPr>
        <p:spPr>
          <a:xfrm>
            <a:off x="3223980" y="235889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6" name="Shape 326"/>
          <p:cNvSpPr/>
          <p:nvPr/>
        </p:nvSpPr>
        <p:spPr>
          <a:xfrm>
            <a:off x="3189749" y="3836649"/>
            <a:ext cx="647320"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327" name="Shape 327"/>
          <p:cNvSpPr/>
          <p:nvPr/>
        </p:nvSpPr>
        <p:spPr>
          <a:xfrm>
            <a:off x="5336867" y="3573528"/>
            <a:ext cx="647320"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328" name="Shape 328"/>
          <p:cNvSpPr/>
          <p:nvPr/>
        </p:nvSpPr>
        <p:spPr>
          <a:xfrm>
            <a:off x="6305806" y="814312"/>
            <a:ext cx="957403"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974117"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661900"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7985071" y="126239"/>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655968608"/>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pic>
        <p:nvPicPr>
          <p:cNvPr id="395" name="droppedImage.png"/>
          <p:cNvPicPr/>
          <p:nvPr/>
        </p:nvPicPr>
        <p:blipFill>
          <a:blip r:embed="rId2">
            <a:extLst/>
          </a:blip>
          <a:stretch>
            <a:fillRect/>
          </a:stretch>
        </p:blipFill>
        <p:spPr>
          <a:xfrm>
            <a:off x="851463" y="1155416"/>
            <a:ext cx="7441074" cy="2597128"/>
          </a:xfrm>
          <a:prstGeom prst="rect">
            <a:avLst/>
          </a:prstGeom>
          <a:ln w="12700">
            <a:miter lim="400000"/>
          </a:ln>
        </p:spPr>
      </p:pic>
      <p:sp>
        <p:nvSpPr>
          <p:cNvPr id="396" name="Shape 396"/>
          <p:cNvSpPr/>
          <p:nvPr/>
        </p:nvSpPr>
        <p:spPr>
          <a:xfrm>
            <a:off x="3192678" y="3752543"/>
            <a:ext cx="2758644"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u="sng">
                <a:solidFill>
                  <a:srgbClr val="3EA7BC"/>
                </a:solidFill>
                <a:uFill>
                  <a:solidFill>
                    <a:srgbClr val="3EA7BC"/>
                  </a:solidFill>
                </a:uFill>
                <a:latin typeface="Avenir Next"/>
                <a:ea typeface="Avenir Next"/>
                <a:cs typeface="Avenir Next"/>
                <a:sym typeface="Avenir Next"/>
                <a:hlinkClick r:id="rId3"/>
              </a:defRPr>
            </a:lvl1pPr>
          </a:lstStyle>
          <a:p>
            <a:pPr lvl="0">
              <a:defRPr sz="1800" u="none">
                <a:solidFill>
                  <a:srgbClr val="000000"/>
                </a:solidFill>
                <a:uFillTx/>
              </a:defRPr>
            </a:pPr>
            <a:r>
              <a:rPr sz="2400" u="sng">
                <a:solidFill>
                  <a:srgbClr val="3EA7BC"/>
                </a:solidFill>
                <a:uFill>
                  <a:solidFill>
                    <a:srgbClr val="3EA7BC"/>
                  </a:solidFill>
                </a:uFill>
                <a:hlinkClick r:id="rId3"/>
              </a:rPr>
              <a:t>http://12factor.net/</a:t>
            </a:r>
          </a:p>
        </p:txBody>
      </p:sp>
    </p:spTree>
    <p:extLst>
      <p:ext uri="{BB962C8B-B14F-4D97-AF65-F5344CB8AC3E}">
        <p14:creationId xmlns:p14="http://schemas.microsoft.com/office/powerpoint/2010/main" val="1222391267"/>
      </p:ext>
    </p:extLst>
  </p:cSld>
  <p:clrMapOvr>
    <a:masterClrMapping/>
  </p:clrMapOvr>
  <p:transition xmlns:p14="http://schemas.microsoft.com/office/powerpoint/2010/main" spd="slow">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928A"/>
                </a:solidFill>
              </a:rPr>
              <a:t>Challenges of Distributed Systems</a:t>
            </a:r>
            <a:endParaRPr lang="en-US" dirty="0">
              <a:solidFill>
                <a:srgbClr val="33928A"/>
              </a:solidFill>
            </a:endParaRPr>
          </a:p>
        </p:txBody>
      </p:sp>
      <p:sp>
        <p:nvSpPr>
          <p:cNvPr id="3" name="Content Placeholder 2"/>
          <p:cNvSpPr>
            <a:spLocks noGrp="1"/>
          </p:cNvSpPr>
          <p:nvPr>
            <p:ph sz="quarter" idx="10"/>
          </p:nvPr>
        </p:nvSpPr>
        <p:spPr/>
        <p:txBody>
          <a:bodyPr/>
          <a:lstStyle/>
          <a:p>
            <a:r>
              <a:rPr lang="en-US" dirty="0"/>
              <a:t>Configuration </a:t>
            </a:r>
            <a:r>
              <a:rPr lang="en-US" dirty="0" smtClean="0"/>
              <a:t>Management</a:t>
            </a:r>
          </a:p>
          <a:p>
            <a:r>
              <a:rPr lang="en-US" dirty="0" smtClean="0"/>
              <a:t>Service </a:t>
            </a:r>
            <a:r>
              <a:rPr lang="en-US" dirty="0"/>
              <a:t>Registration &amp; </a:t>
            </a:r>
            <a:r>
              <a:rPr lang="en-US" dirty="0" smtClean="0"/>
              <a:t>Discovery</a:t>
            </a:r>
          </a:p>
          <a:p>
            <a:r>
              <a:rPr lang="en-US" dirty="0" smtClean="0"/>
              <a:t>Routing </a:t>
            </a:r>
            <a:r>
              <a:rPr lang="en-US" dirty="0"/>
              <a:t>&amp; Load </a:t>
            </a:r>
            <a:r>
              <a:rPr lang="en-US" dirty="0" smtClean="0"/>
              <a:t>Balancing</a:t>
            </a:r>
          </a:p>
          <a:p>
            <a:r>
              <a:rPr lang="en-US" dirty="0" smtClean="0"/>
              <a:t>Fault </a:t>
            </a:r>
            <a:r>
              <a:rPr lang="en-US" dirty="0"/>
              <a:t>Tolerance (Circuit </a:t>
            </a:r>
            <a:r>
              <a:rPr lang="en-US" dirty="0" smtClean="0"/>
              <a:t>Breakers) </a:t>
            </a:r>
            <a:endParaRPr lang="en-US" dirty="0"/>
          </a:p>
          <a:p>
            <a:r>
              <a:rPr lang="en-US" dirty="0" smtClean="0"/>
              <a:t>Monitoring</a:t>
            </a:r>
          </a:p>
          <a:p>
            <a:r>
              <a:rPr lang="en-US" dirty="0" smtClean="0"/>
              <a:t>Concurrent </a:t>
            </a:r>
            <a:r>
              <a:rPr lang="en-US" dirty="0"/>
              <a:t>API Aggregation &amp; Transformation</a:t>
            </a:r>
          </a:p>
        </p:txBody>
      </p:sp>
    </p:spTree>
    <p:extLst>
      <p:ext uri="{BB962C8B-B14F-4D97-AF65-F5344CB8AC3E}">
        <p14:creationId xmlns:p14="http://schemas.microsoft.com/office/powerpoint/2010/main" val="2173708050"/>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6451600" cy="3288776"/>
          </a:xfrm>
          <a:prstGeom prst="rect">
            <a:avLst/>
          </a:prstGeom>
        </p:spPr>
      </p:pic>
      <p:grpSp>
        <p:nvGrpSpPr>
          <p:cNvPr id="26" name="Group 25"/>
          <p:cNvGrpSpPr/>
          <p:nvPr/>
        </p:nvGrpSpPr>
        <p:grpSpPr>
          <a:xfrm>
            <a:off x="2827869" y="2023534"/>
            <a:ext cx="3488269" cy="2048937"/>
            <a:chOff x="2760133" y="2023534"/>
            <a:chExt cx="3488269" cy="2048937"/>
          </a:xfrm>
        </p:grpSpPr>
        <p:sp>
          <p:nvSpPr>
            <p:cNvPr id="20" name="Left Arrow 19"/>
            <p:cNvSpPr/>
            <p:nvPr/>
          </p:nvSpPr>
          <p:spPr>
            <a:xfrm rot="2378318" flipH="1">
              <a:off x="5249330" y="3522138"/>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rot="19221682">
              <a:off x="2920999" y="3505202"/>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p:cNvSpPr/>
            <p:nvPr/>
          </p:nvSpPr>
          <p:spPr>
            <a:xfrm rot="19403408" flipH="1">
              <a:off x="5274732" y="2023534"/>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Arrow 23"/>
            <p:cNvSpPr/>
            <p:nvPr/>
          </p:nvSpPr>
          <p:spPr>
            <a:xfrm flipH="1">
              <a:off x="5376335"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p:cNvSpPr/>
            <p:nvPr/>
          </p:nvSpPr>
          <p:spPr>
            <a:xfrm>
              <a:off x="2760133"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2196592">
              <a:off x="2912532" y="20320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asted-image.png"/>
            <p:cNvPicPr/>
            <p:nvPr/>
          </p:nvPicPr>
          <p:blipFill>
            <a:blip r:embed="rId4">
              <a:extLst/>
            </a:blip>
            <a:srcRect l="1448" b="3642"/>
            <a:stretch>
              <a:fillRect/>
            </a:stretch>
          </p:blipFill>
          <p:spPr>
            <a:xfrm>
              <a:off x="3572933" y="2463801"/>
              <a:ext cx="1877229" cy="1361355"/>
            </a:xfrm>
            <a:prstGeom prst="rect">
              <a:avLst/>
            </a:prstGeom>
            <a:ln w="12700">
              <a:solidFill>
                <a:schemeClr val="tx1"/>
              </a:solidFill>
              <a:miter lim="400000"/>
            </a:ln>
          </p:spPr>
        </p:pic>
      </p:grpSp>
      <p:grpSp>
        <p:nvGrpSpPr>
          <p:cNvPr id="18" name="Group 17"/>
          <p:cNvGrpSpPr/>
          <p:nvPr/>
        </p:nvGrpSpPr>
        <p:grpSpPr>
          <a:xfrm>
            <a:off x="134391" y="3191921"/>
            <a:ext cx="2694295" cy="1408177"/>
            <a:chOff x="134391" y="3191921"/>
            <a:chExt cx="2694295" cy="1408177"/>
          </a:xfrm>
        </p:grpSpPr>
        <p:pic>
          <p:nvPicPr>
            <p:cNvPr id="8" name="Picture 7"/>
            <p:cNvPicPr>
              <a:picLocks noChangeAspect="1"/>
            </p:cNvPicPr>
            <p:nvPr/>
          </p:nvPicPr>
          <p:blipFill>
            <a:blip r:embed="rId5"/>
            <a:stretch>
              <a:fillRect/>
            </a:stretch>
          </p:blipFill>
          <p:spPr>
            <a:xfrm>
              <a:off x="134391" y="3191921"/>
              <a:ext cx="847742" cy="1405466"/>
            </a:xfrm>
            <a:prstGeom prst="rect">
              <a:avLst/>
            </a:prstGeom>
          </p:spPr>
        </p:pic>
        <p:pic>
          <p:nvPicPr>
            <p:cNvPr id="9" name="Picture 8"/>
            <p:cNvPicPr>
              <a:picLocks noChangeAspect="1"/>
            </p:cNvPicPr>
            <p:nvPr/>
          </p:nvPicPr>
          <p:blipFill>
            <a:blip r:embed="rId6"/>
            <a:stretch>
              <a:fillRect/>
            </a:stretch>
          </p:blipFill>
          <p:spPr>
            <a:xfrm>
              <a:off x="1063966" y="3191922"/>
              <a:ext cx="846041" cy="1408176"/>
            </a:xfrm>
            <a:prstGeom prst="rect">
              <a:avLst/>
            </a:prstGeom>
          </p:spPr>
        </p:pic>
        <p:pic>
          <p:nvPicPr>
            <p:cNvPr id="11" name="Picture 10"/>
            <p:cNvPicPr>
              <a:picLocks noChangeAspect="1"/>
            </p:cNvPicPr>
            <p:nvPr/>
          </p:nvPicPr>
          <p:blipFill>
            <a:blip r:embed="rId7"/>
            <a:stretch>
              <a:fillRect/>
            </a:stretch>
          </p:blipFill>
          <p:spPr>
            <a:xfrm>
              <a:off x="1976967" y="3191921"/>
              <a:ext cx="851719" cy="1408176"/>
            </a:xfrm>
            <a:prstGeom prst="rect">
              <a:avLst/>
            </a:prstGeom>
          </p:spPr>
        </p:pic>
      </p:grpSp>
      <p:sp>
        <p:nvSpPr>
          <p:cNvPr id="13" name="TextBox 12"/>
          <p:cNvSpPr txBox="1"/>
          <p:nvPr/>
        </p:nvSpPr>
        <p:spPr>
          <a:xfrm>
            <a:off x="6604000" y="59262"/>
            <a:ext cx="2472267" cy="707886"/>
          </a:xfrm>
          <a:prstGeom prst="rect">
            <a:avLst/>
          </a:prstGeom>
          <a:noFill/>
        </p:spPr>
        <p:txBody>
          <a:bodyPr wrap="square" rtlCol="0">
            <a:spAutoFit/>
          </a:bodyPr>
          <a:lstStyle/>
          <a:p>
            <a:pPr algn="ctr"/>
            <a:r>
              <a:rPr lang="en-US" sz="2000" dirty="0" err="1" smtClean="0">
                <a:solidFill>
                  <a:schemeClr val="tx2"/>
                </a:solidFill>
                <a:latin typeface="Avenir Black Oblique"/>
                <a:cs typeface="Avenir Black Oblique"/>
              </a:rPr>
              <a:t>μServices</a:t>
            </a:r>
            <a:endParaRPr lang="en-US" sz="2000" dirty="0" smtClean="0">
              <a:solidFill>
                <a:schemeClr val="tx2"/>
              </a:solidFill>
              <a:latin typeface="Avenir Black Oblique"/>
              <a:cs typeface="Avenir Black Oblique"/>
            </a:endParaRPr>
          </a:p>
          <a:p>
            <a:pPr algn="ctr"/>
            <a:r>
              <a:rPr lang="en-US" sz="2000" dirty="0" smtClean="0">
                <a:solidFill>
                  <a:schemeClr val="tx2"/>
                </a:solidFill>
                <a:latin typeface="Avenir Black Oblique"/>
                <a:cs typeface="Avenir Black Oblique"/>
              </a:rPr>
              <a:t>with</a:t>
            </a:r>
          </a:p>
        </p:txBody>
      </p:sp>
      <p:pic>
        <p:nvPicPr>
          <p:cNvPr id="14" name="Picture 13"/>
          <p:cNvPicPr>
            <a:picLocks noChangeAspect="1"/>
          </p:cNvPicPr>
          <p:nvPr/>
        </p:nvPicPr>
        <p:blipFill>
          <a:blip r:embed="rId8"/>
          <a:stretch>
            <a:fillRect/>
          </a:stretch>
        </p:blipFill>
        <p:spPr>
          <a:xfrm>
            <a:off x="7366001" y="753533"/>
            <a:ext cx="956732" cy="956732"/>
          </a:xfrm>
          <a:prstGeom prst="rect">
            <a:avLst/>
          </a:prstGeom>
        </p:spPr>
      </p:pic>
      <p:grpSp>
        <p:nvGrpSpPr>
          <p:cNvPr id="19" name="Group 18"/>
          <p:cNvGrpSpPr/>
          <p:nvPr/>
        </p:nvGrpSpPr>
        <p:grpSpPr>
          <a:xfrm>
            <a:off x="6278032" y="3153834"/>
            <a:ext cx="2699907" cy="1425108"/>
            <a:chOff x="5990166" y="3179234"/>
            <a:chExt cx="2699907" cy="1425108"/>
          </a:xfrm>
        </p:grpSpPr>
        <p:pic>
          <p:nvPicPr>
            <p:cNvPr id="15" name="Picture 14"/>
            <p:cNvPicPr>
              <a:picLocks noChangeAspect="1"/>
            </p:cNvPicPr>
            <p:nvPr/>
          </p:nvPicPr>
          <p:blipFill>
            <a:blip r:embed="rId9"/>
            <a:stretch>
              <a:fillRect/>
            </a:stretch>
          </p:blipFill>
          <p:spPr>
            <a:xfrm>
              <a:off x="5990166" y="3179234"/>
              <a:ext cx="849467" cy="1408176"/>
            </a:xfrm>
            <a:prstGeom prst="rect">
              <a:avLst/>
            </a:prstGeom>
          </p:spPr>
        </p:pic>
        <p:pic>
          <p:nvPicPr>
            <p:cNvPr id="16" name="Picture 15"/>
            <p:cNvPicPr>
              <a:picLocks noChangeAspect="1"/>
            </p:cNvPicPr>
            <p:nvPr/>
          </p:nvPicPr>
          <p:blipFill>
            <a:blip r:embed="rId10"/>
            <a:stretch>
              <a:fillRect/>
            </a:stretch>
          </p:blipFill>
          <p:spPr>
            <a:xfrm>
              <a:off x="6917267" y="3187700"/>
              <a:ext cx="847195" cy="1408176"/>
            </a:xfrm>
            <a:prstGeom prst="rect">
              <a:avLst/>
            </a:prstGeom>
          </p:spPr>
        </p:pic>
        <p:pic>
          <p:nvPicPr>
            <p:cNvPr id="17" name="Picture 16"/>
            <p:cNvPicPr>
              <a:picLocks noChangeAspect="1"/>
            </p:cNvPicPr>
            <p:nvPr/>
          </p:nvPicPr>
          <p:blipFill>
            <a:blip r:embed="rId11"/>
            <a:stretch>
              <a:fillRect/>
            </a:stretch>
          </p:blipFill>
          <p:spPr>
            <a:xfrm>
              <a:off x="7848602" y="3196166"/>
              <a:ext cx="841471" cy="1408176"/>
            </a:xfrm>
            <a:prstGeom prst="rect">
              <a:avLst/>
            </a:prstGeom>
          </p:spPr>
        </p:pic>
      </p:grpSp>
      <p:sp>
        <p:nvSpPr>
          <p:cNvPr id="21" name="TextBox 20"/>
          <p:cNvSpPr txBox="1"/>
          <p:nvPr/>
        </p:nvSpPr>
        <p:spPr>
          <a:xfrm>
            <a:off x="42393" y="4639733"/>
            <a:ext cx="1827043" cy="338554"/>
          </a:xfrm>
          <a:prstGeom prst="rect">
            <a:avLst/>
          </a:prstGeom>
          <a:noFill/>
        </p:spPr>
        <p:txBody>
          <a:bodyPr wrap="none" rtlCol="0">
            <a:spAutoFit/>
          </a:bodyPr>
          <a:lstStyle/>
          <a:p>
            <a:r>
              <a:rPr lang="en-US" sz="1600" dirty="0" err="1" smtClean="0">
                <a:solidFill>
                  <a:schemeClr val="bg1"/>
                </a:solidFill>
              </a:rPr>
              <a:t>Bindable</a:t>
            </a:r>
            <a:r>
              <a:rPr lang="en-US" sz="1600" dirty="0" smtClean="0">
                <a:solidFill>
                  <a:schemeClr val="bg1"/>
                </a:solidFill>
              </a:rPr>
              <a:t> Services</a:t>
            </a:r>
          </a:p>
        </p:txBody>
      </p:sp>
      <p:sp>
        <p:nvSpPr>
          <p:cNvPr id="22" name="TextBox 21"/>
          <p:cNvSpPr txBox="1"/>
          <p:nvPr/>
        </p:nvSpPr>
        <p:spPr>
          <a:xfrm>
            <a:off x="6651911" y="2793998"/>
            <a:ext cx="2408732" cy="338554"/>
          </a:xfrm>
          <a:prstGeom prst="rect">
            <a:avLst/>
          </a:prstGeom>
          <a:noFill/>
        </p:spPr>
        <p:txBody>
          <a:bodyPr wrap="none" rtlCol="0">
            <a:spAutoFit/>
          </a:bodyPr>
          <a:lstStyle/>
          <a:p>
            <a:pPr algn="r"/>
            <a:r>
              <a:rPr lang="en-US" sz="1600" dirty="0" smtClean="0">
                <a:solidFill>
                  <a:schemeClr val="bg2"/>
                </a:solidFill>
              </a:rPr>
              <a:t>In-App Support Libraries</a:t>
            </a:r>
          </a:p>
        </p:txBody>
      </p:sp>
    </p:spTree>
    <p:extLst>
      <p:ext uri="{BB962C8B-B14F-4D97-AF65-F5344CB8AC3E}">
        <p14:creationId xmlns:p14="http://schemas.microsoft.com/office/powerpoint/2010/main" val="7257736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14" y="4126501"/>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28334864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024147" cy="3429001"/>
          </a:xfrm>
          <a:prstGeom prst="rect">
            <a:avLst/>
          </a:prstGeom>
        </p:spPr>
        <p:txBody>
          <a:bodyPr/>
          <a:lstStyle/>
          <a:p>
            <a:pPr lvl="0">
              <a:buFont typeface="Wingdings" pitchFamily="2" charset="2"/>
              <a:buChar char="§"/>
              <a:defRPr sz="1800">
                <a:solidFill>
                  <a:srgbClr val="000000"/>
                </a:solidFill>
                <a:uFillTx/>
              </a:defRPr>
            </a:pPr>
            <a:r>
              <a:rPr lang="en-US" sz="1600" dirty="0" smtClean="0">
                <a:solidFill>
                  <a:srgbClr val="000000"/>
                </a:solidFill>
                <a:uFillTx/>
              </a:rPr>
              <a:t>Netflix needed to be faster to win / disrupt</a:t>
            </a:r>
          </a:p>
          <a:p>
            <a:pPr lvl="0">
              <a:buFont typeface="Wingdings" pitchFamily="2" charset="2"/>
              <a:buChar char="§"/>
              <a:defRPr sz="1800">
                <a:solidFill>
                  <a:srgbClr val="000000"/>
                </a:solidFill>
                <a:uFillTx/>
              </a:defRPr>
            </a:pPr>
            <a:r>
              <a:rPr lang="en-US" sz="1600" dirty="0" smtClean="0">
                <a:solidFill>
                  <a:srgbClr val="000000"/>
                </a:solidFill>
                <a:uFillTx/>
              </a:rPr>
              <a:t>Pioneer &amp; vocal proponent of </a:t>
            </a:r>
            <a:r>
              <a:rPr lang="en-US" sz="1600" dirty="0" err="1" smtClean="0">
                <a:solidFill>
                  <a:srgbClr val="000000"/>
                </a:solidFill>
              </a:rPr>
              <a:t>micros</a:t>
            </a:r>
            <a:r>
              <a:rPr lang="en-US" sz="1600" dirty="0" err="1" smtClean="0">
                <a:solidFill>
                  <a:srgbClr val="000000"/>
                </a:solidFill>
                <a:uFillTx/>
              </a:rPr>
              <a:t>ervices</a:t>
            </a:r>
            <a:r>
              <a:rPr lang="en-US" sz="1600" dirty="0">
                <a:solidFill>
                  <a:srgbClr val="000000"/>
                </a:solidFill>
              </a:rPr>
              <a:t> </a:t>
            </a:r>
            <a:r>
              <a:rPr lang="en-US" sz="1600" dirty="0" smtClean="0">
                <a:solidFill>
                  <a:srgbClr val="000000"/>
                </a:solidFill>
                <a:uFillTx/>
              </a:rPr>
              <a:t>- the key to their speed and success</a:t>
            </a:r>
          </a:p>
          <a:p>
            <a:pPr lvl="0">
              <a:buFont typeface="Wingdings" pitchFamily="2" charset="2"/>
              <a:buChar char="§"/>
              <a:defRPr sz="1800">
                <a:solidFill>
                  <a:srgbClr val="000000"/>
                </a:solidFill>
                <a:uFillTx/>
              </a:defRPr>
            </a:pPr>
            <a:r>
              <a:rPr lang="en-US" sz="1600" dirty="0" smtClean="0">
                <a:solidFill>
                  <a:srgbClr val="000000"/>
                </a:solidFill>
                <a:uFillTx/>
              </a:rPr>
              <a:t>Netflix OSS supplies parts, but it’s not a </a:t>
            </a:r>
            <a:r>
              <a:rPr lang="en-US" sz="1600" dirty="0" smtClean="0">
                <a:solidFill>
                  <a:srgbClr val="000000"/>
                </a:solidFill>
              </a:rPr>
              <a:t>solution</a:t>
            </a:r>
            <a:endParaRPr lang="en-US" sz="1600" dirty="0" smtClean="0">
              <a:solidFill>
                <a:srgbClr val="000000"/>
              </a:solidFill>
              <a:uFillTx/>
            </a:endParaRPr>
          </a:p>
          <a:p>
            <a:pPr>
              <a:buFont typeface="Wingdings" pitchFamily="2" charset="2"/>
              <a:buChar char="§"/>
              <a:defRPr sz="1800">
                <a:solidFill>
                  <a:srgbClr val="000000"/>
                </a:solidFill>
                <a:uFillTx/>
              </a:defRPr>
            </a:pPr>
            <a:r>
              <a:rPr lang="en-US" sz="1600" dirty="0" smtClean="0">
                <a:solidFill>
                  <a:srgbClr val="000000"/>
                </a:solidFill>
                <a:uFillTx/>
              </a:rPr>
              <a:t>Difficult for enterprises to build it themselves</a:t>
            </a:r>
            <a:endParaRPr lang="en-US" sz="1600" dirty="0">
              <a:solidFill>
                <a:srgbClr val="000000"/>
              </a:solidFill>
              <a:uFillTx/>
            </a:endParaRPr>
          </a:p>
          <a:p>
            <a:pPr lvl="0">
              <a:buFont typeface="Wingdings" pitchFamily="2" charset="2"/>
              <a:buChar char="§"/>
              <a:defRPr sz="1800">
                <a:solidFill>
                  <a:srgbClr val="000000"/>
                </a:solidFill>
                <a:uFillTx/>
              </a:defRPr>
            </a:pPr>
            <a:r>
              <a:rPr lang="en-US" sz="1600" dirty="0" smtClean="0">
                <a:solidFill>
                  <a:srgbClr val="000000"/>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7892" y="1126717"/>
            <a:ext cx="2492258" cy="2492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249643"/>
            <a:ext cx="5165033" cy="738664"/>
          </a:xfrm>
          <a:prstGeom prst="rect">
            <a:avLst/>
          </a:prstGeom>
          <a:noFill/>
          <a:ln>
            <a:solidFill>
              <a:srgbClr val="00786E"/>
            </a:solidFill>
          </a:ln>
        </p:spPr>
        <p:txBody>
          <a:bodyPr wrap="square" rtlCol="0">
            <a:spAutoFit/>
          </a:bodyPr>
          <a:lstStyle/>
          <a:p>
            <a:r>
              <a:rPr lang="en-US" dirty="0" smtClean="0">
                <a:solidFill>
                  <a:srgbClr val="008881"/>
                </a:solidFill>
              </a:rPr>
              <a:t>“Velocity on the JVM is </a:t>
            </a:r>
            <a:r>
              <a:rPr lang="en-US" dirty="0">
                <a:solidFill>
                  <a:srgbClr val="008881"/>
                </a:solidFill>
              </a:rPr>
              <a:t>the Killer </a:t>
            </a:r>
            <a:r>
              <a:rPr lang="en-US" dirty="0" smtClean="0">
                <a:solidFill>
                  <a:srgbClr val="008881"/>
                </a:solidFill>
              </a:rPr>
              <a:t>App”</a:t>
            </a:r>
          </a:p>
          <a:p>
            <a:r>
              <a:rPr lang="en-US" sz="1400" dirty="0" smtClean="0">
                <a:solidFill>
                  <a:srgbClr val="008881"/>
                </a:solidFill>
              </a:rPr>
              <a:t>- Andy Glover (Netflix </a:t>
            </a:r>
            <a:r>
              <a:rPr lang="en-US" sz="1400" dirty="0" err="1" smtClean="0">
                <a:solidFill>
                  <a:srgbClr val="008881"/>
                </a:solidFill>
              </a:rPr>
              <a:t>Eng</a:t>
            </a:r>
            <a:r>
              <a:rPr lang="en-US" sz="1400" dirty="0" smtClean="0">
                <a:solidFill>
                  <a:srgbClr val="008881"/>
                </a:solidFill>
              </a:rPr>
              <a:t>) @ SpringOne2GX 2014 Keynote</a:t>
            </a:r>
          </a:p>
          <a:p>
            <a:r>
              <a:rPr lang="en-US" sz="1000" dirty="0">
                <a:solidFill>
                  <a:srgbClr val="008881"/>
                </a:solidFill>
              </a:rPr>
              <a:t>https://youtu.be/xU267-YHN5c?t=1938</a:t>
            </a:r>
            <a:endParaRPr lang="en-US" sz="1000" dirty="0" smtClean="0">
              <a:solidFill>
                <a:srgbClr val="008881"/>
              </a:solidFill>
            </a:endParaRPr>
          </a:p>
        </p:txBody>
      </p:sp>
      <p:sp>
        <p:nvSpPr>
          <p:cNvPr id="2" name="Rectangle 1"/>
          <p:cNvSpPr/>
          <p:nvPr/>
        </p:nvSpPr>
        <p:spPr>
          <a:xfrm>
            <a:off x="252253" y="2725731"/>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47406721"/>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Services Suite</a:t>
            </a:r>
            <a:endParaRPr lang="en-US" dirty="0"/>
          </a:p>
        </p:txBody>
      </p:sp>
      <p:sp>
        <p:nvSpPr>
          <p:cNvPr id="3" name="Shape 673"/>
          <p:cNvSpPr txBox="1">
            <a:spLocks/>
          </p:cNvSpPr>
          <p:nvPr/>
        </p:nvSpPr>
        <p:spPr>
          <a:xfrm>
            <a:off x="3994022" y="1074737"/>
            <a:ext cx="5033864" cy="3598863"/>
          </a:xfrm>
          <a:prstGeom prst="rect">
            <a:avLst/>
          </a:prstGeom>
        </p:spPr>
        <p:txBody>
          <a:bodyPr>
            <a:norm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2597" indent="-212597" defTabSz="850391">
              <a:spcBef>
                <a:spcPts val="1100"/>
              </a:spcBef>
              <a:buClr>
                <a:schemeClr val="tx2"/>
              </a:buClr>
              <a:defRPr sz="1800">
                <a:solidFill>
                  <a:srgbClr val="000000"/>
                </a:solidFill>
                <a:uFillTx/>
              </a:defRPr>
            </a:pPr>
            <a:r>
              <a:rPr lang="en-US" sz="2232" dirty="0" smtClean="0">
                <a:solidFill>
                  <a:srgbClr val="4D4D4D"/>
                </a:solidFill>
                <a:uFill>
                  <a:solidFill>
                    <a:srgbClr val="4D4D4D"/>
                  </a:solidFill>
                </a:uFill>
              </a:rPr>
              <a:t>Installed via Pivotal Ops Manager</a:t>
            </a:r>
          </a:p>
          <a:p>
            <a:pPr marL="212597" indent="-212597" defTabSz="850391">
              <a:spcBef>
                <a:spcPts val="1100"/>
              </a:spcBef>
              <a:buClr>
                <a:schemeClr val="tx2"/>
              </a:buClr>
              <a:defRPr sz="1800">
                <a:solidFill>
                  <a:srgbClr val="000000"/>
                </a:solidFill>
                <a:uFillTx/>
              </a:defRPr>
            </a:pPr>
            <a:r>
              <a:rPr lang="en-US" sz="2232" dirty="0" smtClean="0">
                <a:solidFill>
                  <a:srgbClr val="4D4D4D"/>
                </a:solidFill>
                <a:uFill>
                  <a:solidFill>
                    <a:srgbClr val="4D4D4D"/>
                  </a:solidFill>
                </a:uFill>
              </a:rPr>
              <a:t>Adds all services to Pivotal Cloud Foundry Marketplace</a:t>
            </a:r>
          </a:p>
        </p:txBody>
      </p:sp>
      <p:sp>
        <p:nvSpPr>
          <p:cNvPr id="6" name="Shape 675"/>
          <p:cNvSpPr/>
          <p:nvPr/>
        </p:nvSpPr>
        <p:spPr>
          <a:xfrm>
            <a:off x="453873" y="3092673"/>
            <a:ext cx="948978"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rgbClr val="4D4D4D"/>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rgbClr val="4D4D4D"/>
                </a:solidFill>
                <a:uFill>
                  <a:solidFill>
                    <a:srgbClr val="4D4D4D"/>
                  </a:solidFill>
                </a:uFill>
                <a:latin typeface="FreightSans Pro Medium"/>
                <a:ea typeface="Avenir Next Regular"/>
                <a:cs typeface="FreightSans Pro Medium"/>
                <a:sym typeface="Avenir Next Regular"/>
              </a:rPr>
              <a:t>Services</a:t>
            </a:r>
            <a:endParaRPr sz="1400" b="1" dirty="0">
              <a:solidFill>
                <a:srgbClr val="4D4D4D"/>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121986" y="913941"/>
            <a:ext cx="1013098" cy="883798"/>
            <a:chOff x="-16735" y="0"/>
            <a:chExt cx="1904992"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6735" y="1256746"/>
              <a:ext cx="1904992"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rgbClr val="4D4D4D"/>
                  </a:solidFill>
                  <a:uFill>
                    <a:solidFill>
                      <a:srgbClr val="4D4D4D"/>
                    </a:solidFill>
                  </a:uFill>
                  <a:latin typeface="FreightSans Pro Medium"/>
                  <a:ea typeface="Avenir Next Regular"/>
                  <a:cs typeface="FreightSans Pro Medium"/>
                  <a:sym typeface="Avenir Next Regular"/>
                </a:rPr>
                <a:t>Config Server</a:t>
              </a:r>
              <a:endParaRPr sz="1400" b="1" dirty="0">
                <a:solidFill>
                  <a:srgbClr val="4D4D4D"/>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2040325" y="1940403"/>
            <a:ext cx="1192634" cy="890845"/>
            <a:chOff x="-185533" y="0"/>
            <a:chExt cx="2242588"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185533" y="1269999"/>
              <a:ext cx="2242588"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rgbClr val="4D4D4D"/>
                  </a:solidFill>
                  <a:uFill>
                    <a:solidFill>
                      <a:srgbClr val="4D4D4D"/>
                    </a:solidFill>
                  </a:uFill>
                  <a:latin typeface="FreightSans Pro Medium"/>
                  <a:ea typeface="Avenir Next Regular"/>
                  <a:cs typeface="FreightSans Pro Medium"/>
                  <a:sym typeface="Avenir Next Regular"/>
                </a:rPr>
                <a:t>Service Registry</a:t>
              </a:r>
              <a:endParaRPr sz="1400" b="1" dirty="0">
                <a:solidFill>
                  <a:srgbClr val="4D4D4D"/>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02375" y="3019215"/>
            <a:ext cx="2052320" cy="890845"/>
            <a:chOff x="-698067" y="0"/>
            <a:chExt cx="3859108" cy="1675113"/>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rgbClr val="4D4D4D"/>
                  </a:solidFill>
                  <a:uFill>
                    <a:solidFill>
                      <a:srgbClr val="4D4D4D"/>
                    </a:solidFill>
                  </a:uFill>
                  <a:latin typeface="FreightSans Pro Medium"/>
                  <a:ea typeface="Avenir Next Regular"/>
                  <a:cs typeface="FreightSans Pro Medium"/>
                  <a:sym typeface="Avenir Next Regular"/>
                </a:rPr>
                <a:t>Circuit </a:t>
              </a:r>
              <a:r>
                <a:rPr sz="1400" b="1" dirty="0">
                  <a:solidFill>
                    <a:srgbClr val="4D4D4D"/>
                  </a:solidFill>
                  <a:uFill>
                    <a:solidFill>
                      <a:srgbClr val="4D4D4D"/>
                    </a:solidFill>
                  </a:uFill>
                  <a:latin typeface="FreightSans Pro Medium"/>
                  <a:ea typeface="Avenir Next Regular"/>
                  <a:cs typeface="FreightSans Pro Medium"/>
                  <a:sym typeface="Avenir Next Regular"/>
                </a:rPr>
                <a:t>Breaker </a:t>
              </a:r>
              <a:r>
                <a:rPr sz="1400" b="1" dirty="0" smtClean="0">
                  <a:solidFill>
                    <a:srgbClr val="4D4D4D"/>
                  </a:solidFill>
                  <a:uFill>
                    <a:solidFill>
                      <a:srgbClr val="4D4D4D"/>
                    </a:solidFill>
                  </a:uFill>
                  <a:latin typeface="FreightSans Pro Medium"/>
                  <a:ea typeface="Avenir Next Regular"/>
                  <a:cs typeface="FreightSans Pro Medium"/>
                  <a:sym typeface="Avenir Next Regular"/>
                </a:rPr>
                <a:t>Dashboard</a:t>
              </a:r>
              <a:endParaRPr sz="1400" b="1" dirty="0">
                <a:solidFill>
                  <a:srgbClr val="4D4D4D"/>
                </a:solidFill>
                <a:uFill>
                  <a:solidFill>
                    <a:srgbClr val="4D4D4D"/>
                  </a:solidFill>
                </a:uFill>
                <a:latin typeface="FreightSans Pro Medium"/>
                <a:ea typeface="Avenir Next Regular"/>
                <a:cs typeface="FreightSans Pro Medium"/>
                <a:sym typeface="Avenir Next Regular"/>
              </a:endParaRPr>
            </a:p>
          </p:txBody>
        </p:sp>
      </p:grpSp>
      <p:pic>
        <p:nvPicPr>
          <p:cNvPr id="17" name="Picture 16"/>
          <p:cNvPicPr>
            <a:picLocks noChangeAspect="1"/>
          </p:cNvPicPr>
          <p:nvPr/>
        </p:nvPicPr>
        <p:blipFill>
          <a:blip r:embed="rId7"/>
          <a:stretch>
            <a:fillRect/>
          </a:stretch>
        </p:blipFill>
        <p:spPr>
          <a:xfrm>
            <a:off x="3744686" y="2508384"/>
            <a:ext cx="5399314" cy="1962015"/>
          </a:xfrm>
          <a:prstGeom prst="rect">
            <a:avLst/>
          </a:prstGeom>
        </p:spPr>
      </p:pic>
    </p:spTree>
    <p:extLst>
      <p:ext uri="{BB962C8B-B14F-4D97-AF65-F5344CB8AC3E}">
        <p14:creationId xmlns:p14="http://schemas.microsoft.com/office/powerpoint/2010/main" val="23610470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a:t>
            </a:r>
            <a:endParaRPr lang="en-US" dirty="0"/>
          </a:p>
        </p:txBody>
      </p:sp>
      <p:grpSp>
        <p:nvGrpSpPr>
          <p:cNvPr id="3" name="Group 684"/>
          <p:cNvGrpSpPr/>
          <p:nvPr/>
        </p:nvGrpSpPr>
        <p:grpSpPr>
          <a:xfrm>
            <a:off x="707631" y="1883334"/>
            <a:ext cx="1270002" cy="1522993"/>
            <a:chOff x="300761" y="0"/>
            <a:chExt cx="1270001" cy="1522992"/>
          </a:xfrm>
        </p:grpSpPr>
        <p:pic>
          <p:nvPicPr>
            <p:cNvPr id="4" name="pasted-image.png"/>
            <p:cNvPicPr/>
            <p:nvPr/>
          </p:nvPicPr>
          <p:blipFill>
            <a:blip r:embed="rId3">
              <a:extLst/>
            </a:blip>
            <a:stretch>
              <a:fillRect/>
            </a:stretch>
          </p:blipFill>
          <p:spPr>
            <a:xfrm>
              <a:off x="300761" y="0"/>
              <a:ext cx="1270001" cy="1270000"/>
            </a:xfrm>
            <a:prstGeom prst="rect">
              <a:avLst/>
            </a:prstGeom>
            <a:ln w="12700" cap="flat">
              <a:noFill/>
              <a:miter lim="400000"/>
            </a:ln>
            <a:effectLst/>
          </p:spPr>
        </p:pic>
        <p:sp>
          <p:nvSpPr>
            <p:cNvPr id="5" name="Shape 683"/>
            <p:cNvSpPr/>
            <p:nvPr/>
          </p:nvSpPr>
          <p:spPr>
            <a:xfrm>
              <a:off x="333033" y="1307548"/>
              <a:ext cx="1205457"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a:solidFill>
                    <a:srgbClr val="4D4D4D"/>
                  </a:solidFill>
                  <a:uFill>
                    <a:solidFill>
                      <a:srgbClr val="4D4D4D"/>
                    </a:solidFill>
                  </a:uFill>
                  <a:latin typeface="Avenir Next Regular"/>
                  <a:ea typeface="Avenir Next Regular"/>
                  <a:cs typeface="Avenir Next Regular"/>
                  <a:sym typeface="Avenir Next Regular"/>
                </a:rPr>
                <a:t>Config </a:t>
              </a:r>
              <a:r>
                <a:rPr sz="1400" b="1" dirty="0" smtClean="0">
                  <a:solidFill>
                    <a:srgbClr val="4D4D4D"/>
                  </a:solidFill>
                  <a:uFill>
                    <a:solidFill>
                      <a:srgbClr val="4D4D4D"/>
                    </a:solidFill>
                  </a:uFill>
                  <a:latin typeface="Avenir Next Regular"/>
                  <a:ea typeface="Avenir Next Regular"/>
                  <a:cs typeface="Avenir Next Regular"/>
                  <a:sym typeface="Avenir Next Regular"/>
                </a:rPr>
                <a:t>Server</a:t>
              </a:r>
              <a:endParaRPr sz="1400" b="1" dirty="0">
                <a:solidFill>
                  <a:srgbClr val="4D4D4D"/>
                </a:solidFill>
                <a:uFill>
                  <a:solidFill>
                    <a:srgbClr val="4D4D4D"/>
                  </a:solidFill>
                </a:uFill>
                <a:latin typeface="Avenir Next Regular"/>
                <a:ea typeface="Avenir Next Regular"/>
                <a:cs typeface="Avenir Next Regular"/>
                <a:sym typeface="Avenir Next Regular"/>
              </a:endParaRPr>
            </a:p>
          </p:txBody>
        </p:sp>
      </p:grpSp>
      <p:sp>
        <p:nvSpPr>
          <p:cNvPr id="6" name="Shape 687"/>
          <p:cNvSpPr txBox="1">
            <a:spLocks/>
          </p:cNvSpPr>
          <p:nvPr/>
        </p:nvSpPr>
        <p:spPr>
          <a:xfrm>
            <a:off x="2728914" y="1074737"/>
            <a:ext cx="6045201" cy="3429001"/>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2"/>
              </a:buClr>
              <a:defRPr sz="1800">
                <a:solidFill>
                  <a:srgbClr val="000000"/>
                </a:solidFill>
                <a:uFillTx/>
              </a:defRPr>
            </a:pPr>
            <a:r>
              <a:rPr lang="en-US" sz="2400" dirty="0" smtClean="0">
                <a:solidFill>
                  <a:srgbClr val="4D4D4D"/>
                </a:solidFill>
                <a:uFill>
                  <a:solidFill>
                    <a:srgbClr val="4D4D4D"/>
                  </a:solidFill>
                </a:uFill>
              </a:rPr>
              <a:t>Spring Cloud </a:t>
            </a:r>
            <a:r>
              <a:rPr lang="en-US" sz="2400" dirty="0" err="1" smtClean="0">
                <a:solidFill>
                  <a:srgbClr val="4D4D4D"/>
                </a:solidFill>
                <a:uFill>
                  <a:solidFill>
                    <a:srgbClr val="4D4D4D"/>
                  </a:solidFill>
                </a:uFill>
              </a:rPr>
              <a:t>Config</a:t>
            </a:r>
            <a:r>
              <a:rPr lang="en-US" sz="2400" dirty="0" smtClean="0">
                <a:solidFill>
                  <a:srgbClr val="4D4D4D"/>
                </a:solidFill>
                <a:uFill>
                  <a:solidFill>
                    <a:srgbClr val="4D4D4D"/>
                  </a:solidFill>
                </a:uFill>
              </a:rPr>
              <a:t> Server</a:t>
            </a:r>
          </a:p>
          <a:p>
            <a:pPr>
              <a:buClr>
                <a:schemeClr val="tx2"/>
              </a:buClr>
              <a:defRPr sz="1800">
                <a:solidFill>
                  <a:srgbClr val="000000"/>
                </a:solidFill>
                <a:uFillTx/>
              </a:defRPr>
            </a:pPr>
            <a:r>
              <a:rPr lang="en-US" sz="2400" dirty="0" smtClean="0">
                <a:solidFill>
                  <a:srgbClr val="4D4D4D"/>
                </a:solidFill>
                <a:uFill>
                  <a:solidFill>
                    <a:srgbClr val="4D4D4D"/>
                  </a:solidFill>
                </a:uFill>
              </a:rPr>
              <a:t>Service Binding via Spring Cloud Connector</a:t>
            </a:r>
          </a:p>
          <a:p>
            <a:pPr>
              <a:buClr>
                <a:schemeClr val="tx2"/>
              </a:buClr>
              <a:defRPr sz="1800">
                <a:solidFill>
                  <a:srgbClr val="000000"/>
                </a:solidFill>
                <a:uFillTx/>
              </a:defRPr>
            </a:pPr>
            <a:r>
              <a:rPr lang="en-US" sz="2400" dirty="0" err="1" smtClean="0">
                <a:solidFill>
                  <a:srgbClr val="4D4D4D"/>
                </a:solidFill>
                <a:uFill>
                  <a:solidFill>
                    <a:srgbClr val="4D4D4D"/>
                  </a:solidFill>
                </a:uFill>
              </a:rPr>
              <a:t>Git</a:t>
            </a:r>
            <a:r>
              <a:rPr lang="en-US" sz="2400" dirty="0" smtClean="0">
                <a:solidFill>
                  <a:srgbClr val="4D4D4D"/>
                </a:solidFill>
                <a:uFill>
                  <a:solidFill>
                    <a:srgbClr val="4D4D4D"/>
                  </a:solidFill>
                </a:uFill>
              </a:rPr>
              <a:t> URL for </a:t>
            </a:r>
            <a:r>
              <a:rPr lang="en-US" sz="2400" dirty="0" err="1" smtClean="0">
                <a:solidFill>
                  <a:srgbClr val="4D4D4D"/>
                </a:solidFill>
                <a:uFill>
                  <a:solidFill>
                    <a:srgbClr val="4D4D4D"/>
                  </a:solidFill>
                </a:uFill>
              </a:rPr>
              <a:t>Config</a:t>
            </a:r>
            <a:r>
              <a:rPr lang="en-US" sz="2400" dirty="0" smtClean="0">
                <a:solidFill>
                  <a:srgbClr val="4D4D4D"/>
                </a:solidFill>
                <a:uFill>
                  <a:solidFill>
                    <a:srgbClr val="4D4D4D"/>
                  </a:solidFill>
                </a:uFill>
              </a:rPr>
              <a:t> Repo provided via Service Dashboard (post-provisioning)</a:t>
            </a:r>
          </a:p>
          <a:p>
            <a:pPr>
              <a:buClr>
                <a:schemeClr val="tx2"/>
              </a:buClr>
              <a:defRPr sz="1800">
                <a:solidFill>
                  <a:srgbClr val="000000"/>
                </a:solidFill>
                <a:uFillTx/>
              </a:defRPr>
            </a:pPr>
            <a:r>
              <a:rPr lang="en-US" sz="2400" dirty="0" smtClean="0">
                <a:solidFill>
                  <a:srgbClr val="4D4D4D"/>
                </a:solidFill>
                <a:uFill>
                  <a:solidFill>
                    <a:srgbClr val="4D4D4D"/>
                  </a:solidFill>
                </a:uFill>
              </a:rPr>
              <a:t>Single tenant, scoped to CF space</a:t>
            </a:r>
            <a:br>
              <a:rPr lang="en-US" sz="2400" dirty="0" smtClean="0">
                <a:solidFill>
                  <a:srgbClr val="4D4D4D"/>
                </a:solidFill>
                <a:uFill>
                  <a:solidFill>
                    <a:srgbClr val="4D4D4D"/>
                  </a:solidFill>
                </a:uFill>
              </a:rPr>
            </a:br>
            <a:r>
              <a:rPr lang="en-US" sz="1800" dirty="0" smtClean="0">
                <a:solidFill>
                  <a:srgbClr val="4D4D4D"/>
                </a:solidFill>
                <a:uFill>
                  <a:solidFill>
                    <a:srgbClr val="4D4D4D"/>
                  </a:solidFill>
                </a:uFill>
              </a:rPr>
              <a:t>(nothing prevents shared </a:t>
            </a: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repo)</a:t>
            </a:r>
            <a:endParaRPr lang="en-US" sz="1800" dirty="0">
              <a:solidFill>
                <a:srgbClr val="4D4D4D"/>
              </a:solidFill>
              <a:uFill>
                <a:solidFill>
                  <a:srgbClr val="4D4D4D"/>
                </a:solidFill>
              </a:uFill>
            </a:endParaRPr>
          </a:p>
        </p:txBody>
      </p:sp>
    </p:spTree>
    <p:extLst>
      <p:ext uri="{BB962C8B-B14F-4D97-AF65-F5344CB8AC3E}">
        <p14:creationId xmlns:p14="http://schemas.microsoft.com/office/powerpoint/2010/main" val="7043813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Registry</a:t>
            </a:r>
            <a:endParaRPr lang="en-US" dirty="0"/>
          </a:p>
        </p:txBody>
      </p:sp>
      <p:grpSp>
        <p:nvGrpSpPr>
          <p:cNvPr id="3" name="Group 695"/>
          <p:cNvGrpSpPr/>
          <p:nvPr/>
        </p:nvGrpSpPr>
        <p:grpSpPr>
          <a:xfrm>
            <a:off x="642183" y="1886267"/>
            <a:ext cx="1400898" cy="1527780"/>
            <a:chOff x="235313" y="0"/>
            <a:chExt cx="1400897" cy="1527779"/>
          </a:xfrm>
        </p:grpSpPr>
        <p:pic>
          <p:nvPicPr>
            <p:cNvPr id="4" name="pasted-image.png"/>
            <p:cNvPicPr/>
            <p:nvPr/>
          </p:nvPicPr>
          <p:blipFill>
            <a:blip r:embed="rId3">
              <a:extLst/>
            </a:blip>
            <a:stretch>
              <a:fillRect/>
            </a:stretch>
          </p:blipFill>
          <p:spPr>
            <a:xfrm>
              <a:off x="300761" y="0"/>
              <a:ext cx="1270001" cy="1270000"/>
            </a:xfrm>
            <a:prstGeom prst="rect">
              <a:avLst/>
            </a:prstGeom>
            <a:ln w="12700" cap="flat">
              <a:noFill/>
              <a:miter lim="400000"/>
            </a:ln>
            <a:effectLst/>
          </p:spPr>
        </p:pic>
        <p:sp>
          <p:nvSpPr>
            <p:cNvPr id="5" name="Shape 694"/>
            <p:cNvSpPr/>
            <p:nvPr/>
          </p:nvSpPr>
          <p:spPr>
            <a:xfrm>
              <a:off x="235313" y="1312335"/>
              <a:ext cx="1400897"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a:solidFill>
                    <a:srgbClr val="4D4D4D"/>
                  </a:solidFill>
                  <a:uFill>
                    <a:solidFill>
                      <a:srgbClr val="4D4D4D"/>
                    </a:solidFill>
                  </a:uFill>
                  <a:latin typeface="Avenir Next Regular"/>
                  <a:ea typeface="Avenir Next Regular"/>
                  <a:cs typeface="Avenir Next Regular"/>
                  <a:sym typeface="Avenir Next Regular"/>
                </a:rPr>
                <a:t>Service </a:t>
              </a:r>
              <a:r>
                <a:rPr sz="1400" b="1" dirty="0" smtClean="0">
                  <a:solidFill>
                    <a:srgbClr val="4D4D4D"/>
                  </a:solidFill>
                  <a:uFill>
                    <a:solidFill>
                      <a:srgbClr val="4D4D4D"/>
                    </a:solidFill>
                  </a:uFill>
                  <a:latin typeface="Avenir Next Regular"/>
                  <a:ea typeface="Avenir Next Regular"/>
                  <a:cs typeface="Avenir Next Regular"/>
                  <a:sym typeface="Avenir Next Regular"/>
                </a:rPr>
                <a:t>Registry</a:t>
              </a:r>
              <a:endParaRPr sz="1400" b="1" dirty="0">
                <a:solidFill>
                  <a:srgbClr val="4D4D4D"/>
                </a:solidFill>
                <a:uFill>
                  <a:solidFill>
                    <a:srgbClr val="4D4D4D"/>
                  </a:solidFill>
                </a:uFill>
                <a:latin typeface="Avenir Next Regular"/>
                <a:ea typeface="Avenir Next Regular"/>
                <a:cs typeface="Avenir Next Regular"/>
                <a:sym typeface="Avenir Next Regular"/>
              </a:endParaRPr>
            </a:p>
          </p:txBody>
        </p:sp>
      </p:grpSp>
      <p:sp>
        <p:nvSpPr>
          <p:cNvPr id="6" name="Shape 698"/>
          <p:cNvSpPr txBox="1">
            <a:spLocks/>
          </p:cNvSpPr>
          <p:nvPr/>
        </p:nvSpPr>
        <p:spPr>
          <a:xfrm>
            <a:off x="2728914" y="1074737"/>
            <a:ext cx="6045201" cy="3429001"/>
          </a:xfrm>
          <a:prstGeom prst="rect">
            <a:avLst/>
          </a:prstGeom>
        </p:spPr>
        <p:txBody>
          <a:bodyPr>
            <a:norm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7170" indent="-217170" defTabSz="868680">
              <a:spcBef>
                <a:spcPts val="1100"/>
              </a:spcBef>
              <a:buClr>
                <a:schemeClr val="tx2"/>
              </a:buClr>
              <a:defRPr sz="1800">
                <a:solidFill>
                  <a:srgbClr val="000000"/>
                </a:solidFill>
                <a:uFillTx/>
              </a:defRPr>
            </a:pPr>
            <a:r>
              <a:rPr lang="en-US" sz="2280" dirty="0" smtClean="0">
                <a:solidFill>
                  <a:srgbClr val="4D4D4D"/>
                </a:solidFill>
                <a:uFill>
                  <a:solidFill>
                    <a:srgbClr val="4D4D4D"/>
                  </a:solidFill>
                </a:uFill>
              </a:rPr>
              <a:t>Service Registration and Discovery via Netflix OSS Eureka</a:t>
            </a:r>
          </a:p>
          <a:p>
            <a:pPr marL="217170" indent="-217170" defTabSz="868680">
              <a:spcBef>
                <a:spcPts val="1100"/>
              </a:spcBef>
              <a:buClr>
                <a:schemeClr val="tx2"/>
              </a:buClr>
              <a:defRPr sz="1800">
                <a:solidFill>
                  <a:srgbClr val="000000"/>
                </a:solidFill>
                <a:uFillTx/>
              </a:defRPr>
            </a:pPr>
            <a:r>
              <a:rPr lang="en-US" sz="2280" dirty="0" smtClean="0">
                <a:solidFill>
                  <a:srgbClr val="4D4D4D"/>
                </a:solidFill>
                <a:uFill>
                  <a:solidFill>
                    <a:srgbClr val="4D4D4D"/>
                  </a:solidFill>
                </a:uFill>
              </a:rPr>
              <a:t>Service Binding via Spring Cloud Connector</a:t>
            </a:r>
          </a:p>
          <a:p>
            <a:pPr marL="217170" indent="-217170" defTabSz="868680">
              <a:spcBef>
                <a:spcPts val="1100"/>
              </a:spcBef>
              <a:buClr>
                <a:schemeClr val="tx2"/>
              </a:buClr>
              <a:defRPr sz="1800">
                <a:solidFill>
                  <a:srgbClr val="000000"/>
                </a:solidFill>
                <a:uFillTx/>
              </a:defRPr>
            </a:pPr>
            <a:r>
              <a:rPr lang="en-US" sz="2280" dirty="0" smtClean="0">
                <a:solidFill>
                  <a:srgbClr val="4D4D4D"/>
                </a:solidFill>
                <a:uFill>
                  <a:solidFill>
                    <a:srgbClr val="4D4D4D"/>
                  </a:solidFill>
                </a:uFill>
              </a:rPr>
              <a:t>Single-tenant, scoped to CF space</a:t>
            </a:r>
          </a:p>
          <a:p>
            <a:pPr marL="217170" indent="-217170" defTabSz="868680">
              <a:spcBef>
                <a:spcPts val="1100"/>
              </a:spcBef>
              <a:buClr>
                <a:schemeClr val="tx2"/>
              </a:buClr>
              <a:defRPr sz="1800">
                <a:solidFill>
                  <a:srgbClr val="000000"/>
                </a:solidFill>
                <a:uFillTx/>
              </a:defRPr>
            </a:pPr>
            <a:r>
              <a:rPr lang="en-US" sz="2280" dirty="0" smtClean="0">
                <a:solidFill>
                  <a:srgbClr val="4D4D4D"/>
                </a:solidFill>
                <a:uFill>
                  <a:solidFill>
                    <a:srgbClr val="4D4D4D"/>
                  </a:solidFill>
                </a:uFill>
              </a:rPr>
              <a:t>Registration via CF Route</a:t>
            </a:r>
          </a:p>
          <a:p>
            <a:pPr marL="217170" indent="-217170" defTabSz="868680">
              <a:spcBef>
                <a:spcPts val="1100"/>
              </a:spcBef>
              <a:buClr>
                <a:schemeClr val="tx2"/>
              </a:buClr>
              <a:defRPr sz="1800">
                <a:solidFill>
                  <a:srgbClr val="000000"/>
                </a:solidFill>
                <a:uFillTx/>
              </a:defRPr>
            </a:pPr>
            <a:r>
              <a:rPr lang="en-US" sz="2280" dirty="0" smtClean="0">
                <a:solidFill>
                  <a:srgbClr val="4D4D4D"/>
                </a:solidFill>
                <a:uFill>
                  <a:solidFill>
                    <a:srgbClr val="4D4D4D"/>
                  </a:solidFill>
                </a:uFill>
              </a:rPr>
              <a:t>PCF 1.4.1 (Q2 </a:t>
            </a:r>
            <a:r>
              <a:rPr lang="fr-FR" sz="2280" dirty="0" smtClean="0">
                <a:solidFill>
                  <a:srgbClr val="4D4D4D"/>
                </a:solidFill>
                <a:uFill>
                  <a:solidFill>
                    <a:srgbClr val="4D4D4D"/>
                  </a:solidFill>
                </a:uFill>
              </a:rPr>
              <a:t>’</a:t>
            </a:r>
            <a:r>
              <a:rPr lang="en-US" sz="2280" dirty="0" smtClean="0">
                <a:solidFill>
                  <a:srgbClr val="4D4D4D"/>
                </a:solidFill>
                <a:uFill>
                  <a:solidFill>
                    <a:srgbClr val="4D4D4D"/>
                  </a:solidFill>
                </a:uFill>
              </a:rPr>
              <a:t>15): Support Direct Address (“promiscuous”) Mode</a:t>
            </a:r>
            <a:endParaRPr lang="en-US" sz="2280" dirty="0">
              <a:solidFill>
                <a:srgbClr val="4D4D4D"/>
              </a:solidFill>
              <a:uFill>
                <a:solidFill>
                  <a:srgbClr val="4D4D4D"/>
                </a:solidFill>
              </a:uFill>
            </a:endParaRPr>
          </a:p>
        </p:txBody>
      </p:sp>
    </p:spTree>
    <p:extLst>
      <p:ext uri="{BB962C8B-B14F-4D97-AF65-F5344CB8AC3E}">
        <p14:creationId xmlns:p14="http://schemas.microsoft.com/office/powerpoint/2010/main" val="23988889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Circuit Breaker</a:t>
            </a:r>
            <a:endParaRPr lang="en-US" dirty="0"/>
          </a:p>
        </p:txBody>
      </p:sp>
      <p:grpSp>
        <p:nvGrpSpPr>
          <p:cNvPr id="3" name="Group 702"/>
          <p:cNvGrpSpPr/>
          <p:nvPr/>
        </p:nvGrpSpPr>
        <p:grpSpPr>
          <a:xfrm>
            <a:off x="695018" y="1886267"/>
            <a:ext cx="1295226" cy="1760157"/>
            <a:chOff x="509395" y="0"/>
            <a:chExt cx="1295225" cy="1760156"/>
          </a:xfrm>
        </p:grpSpPr>
        <p:pic>
          <p:nvPicPr>
            <p:cNvPr id="4" name="pasted-image.png"/>
            <p:cNvPicPr/>
            <p:nvPr/>
          </p:nvPicPr>
          <p:blipFill>
            <a:blip r:embed="rId2">
              <a:extLst/>
            </a:blip>
            <a:stretch>
              <a:fillRect/>
            </a:stretch>
          </p:blipFill>
          <p:spPr>
            <a:xfrm>
              <a:off x="522008" y="0"/>
              <a:ext cx="1270001" cy="1270000"/>
            </a:xfrm>
            <a:prstGeom prst="rect">
              <a:avLst/>
            </a:prstGeom>
            <a:ln w="12700" cap="flat">
              <a:noFill/>
              <a:miter lim="400000"/>
            </a:ln>
            <a:effectLst/>
          </p:spPr>
        </p:pic>
        <p:sp>
          <p:nvSpPr>
            <p:cNvPr id="5" name="Shape 701"/>
            <p:cNvSpPr/>
            <p:nvPr/>
          </p:nvSpPr>
          <p:spPr>
            <a:xfrm>
              <a:off x="509395" y="1329269"/>
              <a:ext cx="1295225"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a:solidFill>
                    <a:srgbClr val="4D4D4D"/>
                  </a:solidFill>
                  <a:uFill>
                    <a:solidFill>
                      <a:srgbClr val="4D4D4D"/>
                    </a:solidFill>
                  </a:uFill>
                  <a:latin typeface="Avenir Next Regular"/>
                  <a:ea typeface="Avenir Next Regular"/>
                  <a:cs typeface="Avenir Next Regular"/>
                  <a:sym typeface="Avenir Next Regular"/>
                </a:rPr>
                <a:t>Circuit </a:t>
              </a:r>
              <a:r>
                <a:rPr sz="1400" b="1" dirty="0" smtClean="0">
                  <a:solidFill>
                    <a:srgbClr val="4D4D4D"/>
                  </a:solidFill>
                  <a:uFill>
                    <a:solidFill>
                      <a:srgbClr val="4D4D4D"/>
                    </a:solidFill>
                  </a:uFill>
                  <a:latin typeface="Avenir Next Regular"/>
                  <a:ea typeface="Avenir Next Regular"/>
                  <a:cs typeface="Avenir Next Regular"/>
                  <a:sym typeface="Avenir Next Regular"/>
                </a:rPr>
                <a:t>Breaker</a:t>
              </a:r>
              <a:endParaRPr lang="en-US" sz="1400" b="1" dirty="0" smtClean="0">
                <a:solidFill>
                  <a:srgbClr val="4D4D4D"/>
                </a:solidFill>
                <a:uFill>
                  <a:solidFill>
                    <a:srgbClr val="4D4D4D"/>
                  </a:solidFill>
                </a:uFill>
                <a:latin typeface="Avenir Next Regular"/>
                <a:ea typeface="Avenir Next Regular"/>
                <a:cs typeface="Avenir Next Regular"/>
                <a:sym typeface="Avenir Next Regular"/>
              </a:endParaRPr>
            </a:p>
            <a:p>
              <a:pPr lvl="0" algn="ctr">
                <a:defRPr>
                  <a:solidFill>
                    <a:srgbClr val="000000"/>
                  </a:solidFill>
                  <a:uFillTx/>
                </a:defRPr>
              </a:pPr>
              <a:r>
                <a:rPr sz="1400" b="1" dirty="0" smtClean="0">
                  <a:solidFill>
                    <a:srgbClr val="4D4D4D"/>
                  </a:solidFill>
                  <a:uFill>
                    <a:solidFill>
                      <a:srgbClr val="4D4D4D"/>
                    </a:solidFill>
                  </a:uFill>
                  <a:latin typeface="Avenir Next Regular"/>
                  <a:ea typeface="Avenir Next Regular"/>
                  <a:cs typeface="Avenir Next Regular"/>
                  <a:sym typeface="Avenir Next Regular"/>
                </a:rPr>
                <a:t>Dashboard</a:t>
              </a:r>
              <a:endParaRPr sz="1400" b="1" dirty="0">
                <a:solidFill>
                  <a:srgbClr val="4D4D4D"/>
                </a:solidFill>
                <a:uFill>
                  <a:solidFill>
                    <a:srgbClr val="4D4D4D"/>
                  </a:solidFill>
                </a:uFill>
                <a:latin typeface="Avenir Next Regular"/>
                <a:ea typeface="Avenir Next Regular"/>
                <a:cs typeface="Avenir Next Regular"/>
                <a:sym typeface="Avenir Next Regular"/>
              </a:endParaRPr>
            </a:p>
          </p:txBody>
        </p:sp>
      </p:grpSp>
      <p:sp>
        <p:nvSpPr>
          <p:cNvPr id="6" name="Shape 705"/>
          <p:cNvSpPr txBox="1">
            <a:spLocks/>
          </p:cNvSpPr>
          <p:nvPr/>
        </p:nvSpPr>
        <p:spPr>
          <a:xfrm>
            <a:off x="2728914" y="1074737"/>
            <a:ext cx="6045201" cy="3429001"/>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2"/>
              </a:buClr>
              <a:defRPr sz="1800">
                <a:solidFill>
                  <a:srgbClr val="000000"/>
                </a:solidFill>
                <a:uFillTx/>
              </a:defRPr>
            </a:pPr>
            <a:r>
              <a:rPr lang="en-US" sz="2400" dirty="0" smtClean="0">
                <a:solidFill>
                  <a:srgbClr val="4D4D4D"/>
                </a:solidFill>
                <a:uFill>
                  <a:solidFill>
                    <a:srgbClr val="4D4D4D"/>
                  </a:solidFill>
                </a:uFill>
              </a:rPr>
              <a:t>Netflix OSS Turbine + </a:t>
            </a:r>
            <a:r>
              <a:rPr lang="en-US" sz="2400" dirty="0" err="1" smtClean="0">
                <a:solidFill>
                  <a:srgbClr val="4D4D4D"/>
                </a:solidFill>
                <a:uFill>
                  <a:solidFill>
                    <a:srgbClr val="4D4D4D"/>
                  </a:solidFill>
                </a:uFill>
              </a:rPr>
              <a:t>Hystrix</a:t>
            </a:r>
            <a:r>
              <a:rPr lang="en-US" sz="2400" dirty="0" smtClean="0">
                <a:solidFill>
                  <a:srgbClr val="4D4D4D"/>
                </a:solidFill>
                <a:uFill>
                  <a:solidFill>
                    <a:srgbClr val="4D4D4D"/>
                  </a:solidFill>
                </a:uFill>
              </a:rPr>
              <a:t> Dashboard</a:t>
            </a:r>
          </a:p>
          <a:p>
            <a:pPr>
              <a:buClr>
                <a:schemeClr val="tx2"/>
              </a:buClr>
              <a:defRPr sz="1800">
                <a:solidFill>
                  <a:srgbClr val="000000"/>
                </a:solidFill>
                <a:uFillTx/>
              </a:defRPr>
            </a:pPr>
            <a:r>
              <a:rPr lang="en-US" sz="2400" dirty="0" smtClean="0">
                <a:solidFill>
                  <a:srgbClr val="4D4D4D"/>
                </a:solidFill>
                <a:uFill>
                  <a:solidFill>
                    <a:srgbClr val="4D4D4D"/>
                  </a:solidFill>
                </a:uFill>
              </a:rPr>
              <a:t>Aggregation via AMQP (</a:t>
            </a:r>
            <a:r>
              <a:rPr lang="en-US" sz="2400" dirty="0" err="1" smtClean="0">
                <a:solidFill>
                  <a:srgbClr val="4D4D4D"/>
                </a:solidFill>
                <a:uFill>
                  <a:solidFill>
                    <a:srgbClr val="4D4D4D"/>
                  </a:solidFill>
                </a:uFill>
              </a:rPr>
              <a:t>RabbitMQ</a:t>
            </a:r>
            <a:r>
              <a:rPr lang="en-US" sz="2400" dirty="0" smtClean="0">
                <a:solidFill>
                  <a:srgbClr val="4D4D4D"/>
                </a:solidFill>
                <a:uFill>
                  <a:solidFill>
                    <a:srgbClr val="4D4D4D"/>
                  </a:solidFill>
                </a:uFill>
              </a:rPr>
              <a:t>)</a:t>
            </a:r>
          </a:p>
          <a:p>
            <a:pPr>
              <a:buClr>
                <a:schemeClr val="tx2"/>
              </a:buClr>
              <a:defRPr sz="1800">
                <a:solidFill>
                  <a:srgbClr val="000000"/>
                </a:solidFill>
                <a:uFillTx/>
              </a:defRPr>
            </a:pPr>
            <a:r>
              <a:rPr lang="en-US" sz="2400" dirty="0" smtClean="0">
                <a:solidFill>
                  <a:srgbClr val="4D4D4D"/>
                </a:solidFill>
                <a:uFill>
                  <a:solidFill>
                    <a:srgbClr val="4D4D4D"/>
                  </a:solidFill>
                </a:uFill>
              </a:rPr>
              <a:t>Binding via Spring Cloud Connector</a:t>
            </a:r>
          </a:p>
          <a:p>
            <a:pPr>
              <a:buClr>
                <a:schemeClr val="tx2"/>
              </a:buClr>
              <a:defRPr sz="1800">
                <a:solidFill>
                  <a:srgbClr val="000000"/>
                </a:solidFill>
                <a:uFillTx/>
              </a:defRPr>
            </a:pPr>
            <a:r>
              <a:rPr lang="en-US" sz="2400" dirty="0" smtClean="0">
                <a:solidFill>
                  <a:srgbClr val="4D4D4D"/>
                </a:solidFill>
                <a:uFill>
                  <a:solidFill>
                    <a:srgbClr val="4D4D4D"/>
                  </a:solidFill>
                </a:uFill>
              </a:rPr>
              <a:t>Single-tenant, scoped to CF space</a:t>
            </a:r>
            <a:endParaRPr lang="en-US" sz="2400" dirty="0">
              <a:solidFill>
                <a:srgbClr val="4D4D4D"/>
              </a:solidFill>
              <a:uFill>
                <a:solidFill>
                  <a:srgbClr val="4D4D4D"/>
                </a:solidFill>
              </a:uFill>
            </a:endParaRPr>
          </a:p>
        </p:txBody>
      </p:sp>
    </p:spTree>
    <p:extLst>
      <p:ext uri="{BB962C8B-B14F-4D97-AF65-F5344CB8AC3E}">
        <p14:creationId xmlns:p14="http://schemas.microsoft.com/office/powerpoint/2010/main" val="37952376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a:t>
            </a:fld>
            <a:endParaRPr sz="800">
              <a:solidFill>
                <a:srgbClr val="808080"/>
              </a:solidFill>
              <a:uFill>
                <a:solidFill>
                  <a:srgbClr val="808080"/>
                </a:solidFill>
              </a:uFill>
            </a:endParaRPr>
          </a:p>
        </p:txBody>
      </p:sp>
      <p:sp>
        <p:nvSpPr>
          <p:cNvPr id="319" name="Shape 3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“Software is Eating the World”</a:t>
            </a:r>
          </a:p>
        </p:txBody>
      </p:sp>
      <p:pic>
        <p:nvPicPr>
          <p:cNvPr id="320" name="Picture 319"/>
          <p:cNvPicPr/>
          <p:nvPr/>
        </p:nvPicPr>
        <p:blipFill>
          <a:blip/>
          <a:stretch>
            <a:fillRect/>
          </a:stretch>
        </p:blipFill>
        <p:spPr>
          <a:xfrm>
            <a:off x="4572900" y="2752824"/>
            <a:ext cx="12701" cy="12701"/>
          </a:xfrm>
          <a:prstGeom prst="rect">
            <a:avLst/>
          </a:prstGeom>
          <a:ln w="12700">
            <a:miter lim="400000"/>
          </a:ln>
        </p:spPr>
      </p:pic>
      <p:pic>
        <p:nvPicPr>
          <p:cNvPr id="321" name="pasted-image.pdf"/>
          <p:cNvPicPr/>
          <p:nvPr/>
        </p:nvPicPr>
        <p:blipFill>
          <a:blip r:embed="rId3">
            <a:extLst/>
          </a:blip>
          <a:stretch>
            <a:fillRect/>
          </a:stretch>
        </p:blipFill>
        <p:spPr>
          <a:xfrm>
            <a:off x="1181100" y="1060450"/>
            <a:ext cx="6781800" cy="3022600"/>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pasted-image.pdf"/>
          <p:cNvPicPr/>
          <p:nvPr/>
        </p:nvPicPr>
        <p:blipFill>
          <a:blip r:embed="rId3">
            <a:alphaModFix amt="25000"/>
            <a:extLst/>
          </a:blip>
          <a:stretch>
            <a:fillRect/>
          </a:stretch>
        </p:blipFill>
        <p:spPr>
          <a:xfrm>
            <a:off x="3111500" y="1111250"/>
            <a:ext cx="2921000" cy="2540000"/>
          </a:xfrm>
          <a:prstGeom prst="rect">
            <a:avLst/>
          </a:prstGeom>
          <a:ln w="12700">
            <a:miter lim="400000"/>
          </a:ln>
        </p:spPr>
      </p:pic>
      <p:sp>
        <p:nvSpPr>
          <p:cNvPr id="495" name="Shape 495"/>
          <p:cNvSpPr>
            <a:spLocks noGrp="1"/>
          </p:cNvSpPr>
          <p:nvPr>
            <p:ph type="title"/>
          </p:nvPr>
        </p:nvSpPr>
        <p:spPr>
          <a:xfrm>
            <a:off x="366713" y="325438"/>
            <a:ext cx="8410576" cy="60680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Self-Service Agile Infrastructure</a:t>
            </a:r>
          </a:p>
        </p:txBody>
      </p:sp>
      <p:sp>
        <p:nvSpPr>
          <p:cNvPr id="496" name="Shape 4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497" name="Shape 497"/>
          <p:cNvSpPr/>
          <p:nvPr/>
        </p:nvSpPr>
        <p:spPr>
          <a:xfrm>
            <a:off x="3005205" y="2057829"/>
            <a:ext cx="1288289"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dirty="0">
                <a:solidFill>
                  <a:srgbClr val="4D4D4D"/>
                </a:solidFill>
                <a:uFill>
                  <a:solidFill>
                    <a:srgbClr val="4D4D4D"/>
                  </a:solidFill>
                </a:uFill>
              </a:rPr>
              <a:t>Platform</a:t>
            </a:r>
          </a:p>
        </p:txBody>
      </p:sp>
      <p:sp>
        <p:nvSpPr>
          <p:cNvPr id="498" name="Shape 498"/>
          <p:cNvSpPr/>
          <p:nvPr/>
        </p:nvSpPr>
        <p:spPr>
          <a:xfrm>
            <a:off x="5404662" y="3166531"/>
            <a:ext cx="1255676"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a:solidFill>
                  <a:srgbClr val="4D4D4D"/>
                </a:solidFill>
                <a:uFill>
                  <a:solidFill>
                    <a:srgbClr val="4D4D4D"/>
                  </a:solidFill>
                </a:uFill>
              </a:rPr>
              <a:t>Services</a:t>
            </a:r>
          </a:p>
        </p:txBody>
      </p:sp>
      <p:grpSp>
        <p:nvGrpSpPr>
          <p:cNvPr id="506" name="Group 506"/>
          <p:cNvGrpSpPr/>
          <p:nvPr/>
        </p:nvGrpSpPr>
        <p:grpSpPr>
          <a:xfrm>
            <a:off x="5357741" y="1539324"/>
            <a:ext cx="1300243" cy="1577885"/>
            <a:chOff x="0" y="0"/>
            <a:chExt cx="1300241" cy="1577883"/>
          </a:xfrm>
        </p:grpSpPr>
        <p:pic>
          <p:nvPicPr>
            <p:cNvPr id="499" name="pasted-image.pdf"/>
            <p:cNvPicPr/>
            <p:nvPr/>
          </p:nvPicPr>
          <p:blipFill>
            <a:blip r:embed="rId4">
              <a:extLst/>
            </a:blip>
            <a:stretch>
              <a:fillRect/>
            </a:stretch>
          </p:blipFill>
          <p:spPr>
            <a:xfrm>
              <a:off x="391561" y="924271"/>
              <a:ext cx="510137" cy="430429"/>
            </a:xfrm>
            <a:prstGeom prst="rect">
              <a:avLst/>
            </a:prstGeom>
            <a:ln w="12700" cap="flat">
              <a:noFill/>
              <a:miter lim="400000"/>
            </a:ln>
            <a:effectLst/>
          </p:spPr>
        </p:pic>
        <p:pic>
          <p:nvPicPr>
            <p:cNvPr id="500" name="pasted-image.pdf"/>
            <p:cNvPicPr/>
            <p:nvPr/>
          </p:nvPicPr>
          <p:blipFill>
            <a:blip r:embed="rId4">
              <a:extLst/>
            </a:blip>
            <a:stretch>
              <a:fillRect/>
            </a:stretch>
          </p:blipFill>
          <p:spPr>
            <a:xfrm>
              <a:off x="790105" y="1147456"/>
              <a:ext cx="510137" cy="430428"/>
            </a:xfrm>
            <a:prstGeom prst="rect">
              <a:avLst/>
            </a:prstGeom>
            <a:ln w="12700" cap="flat">
              <a:noFill/>
              <a:miter lim="400000"/>
            </a:ln>
            <a:effectLst/>
          </p:spPr>
        </p:pic>
        <p:pic>
          <p:nvPicPr>
            <p:cNvPr id="501" name="pasted-image.pdf"/>
            <p:cNvPicPr/>
            <p:nvPr/>
          </p:nvPicPr>
          <p:blipFill>
            <a:blip r:embed="rId5">
              <a:extLst/>
            </a:blip>
            <a:stretch>
              <a:fillRect/>
            </a:stretch>
          </p:blipFill>
          <p:spPr>
            <a:xfrm>
              <a:off x="790105" y="690747"/>
              <a:ext cx="510137" cy="430428"/>
            </a:xfrm>
            <a:prstGeom prst="rect">
              <a:avLst/>
            </a:prstGeom>
            <a:ln w="12700" cap="flat">
              <a:noFill/>
              <a:miter lim="400000"/>
            </a:ln>
            <a:effectLst/>
          </p:spPr>
        </p:pic>
        <p:pic>
          <p:nvPicPr>
            <p:cNvPr id="502" name="pasted-image.pdf"/>
            <p:cNvPicPr/>
            <p:nvPr/>
          </p:nvPicPr>
          <p:blipFill>
            <a:blip r:embed="rId5">
              <a:extLst/>
            </a:blip>
            <a:stretch>
              <a:fillRect/>
            </a:stretch>
          </p:blipFill>
          <p:spPr>
            <a:xfrm>
              <a:off x="790105" y="237734"/>
              <a:ext cx="510137" cy="430428"/>
            </a:xfrm>
            <a:prstGeom prst="rect">
              <a:avLst/>
            </a:prstGeom>
            <a:ln w="12700" cap="flat">
              <a:noFill/>
              <a:miter lim="400000"/>
            </a:ln>
            <a:effectLst/>
          </p:spPr>
        </p:pic>
        <p:pic>
          <p:nvPicPr>
            <p:cNvPr id="503" name="pasted-image.pdf"/>
            <p:cNvPicPr/>
            <p:nvPr/>
          </p:nvPicPr>
          <p:blipFill>
            <a:blip r:embed="rId5">
              <a:extLst/>
            </a:blip>
            <a:stretch>
              <a:fillRect/>
            </a:stretch>
          </p:blipFill>
          <p:spPr>
            <a:xfrm>
              <a:off x="404261" y="0"/>
              <a:ext cx="510137" cy="430428"/>
            </a:xfrm>
            <a:prstGeom prst="rect">
              <a:avLst/>
            </a:prstGeom>
            <a:ln w="12700" cap="flat">
              <a:noFill/>
              <a:miter lim="400000"/>
            </a:ln>
            <a:effectLst/>
          </p:spPr>
        </p:pic>
        <p:pic>
          <p:nvPicPr>
            <p:cNvPr id="504" name="pasted-image.pdf"/>
            <p:cNvPicPr/>
            <p:nvPr/>
          </p:nvPicPr>
          <p:blipFill>
            <a:blip r:embed="rId6">
              <a:extLst/>
            </a:blip>
            <a:stretch>
              <a:fillRect/>
            </a:stretch>
          </p:blipFill>
          <p:spPr>
            <a:xfrm>
              <a:off x="391561" y="460426"/>
              <a:ext cx="510137" cy="430428"/>
            </a:xfrm>
            <a:prstGeom prst="rect">
              <a:avLst/>
            </a:prstGeom>
            <a:ln w="12700" cap="flat">
              <a:noFill/>
              <a:miter lim="400000"/>
            </a:ln>
            <a:effectLst/>
          </p:spPr>
        </p:pic>
        <p:pic>
          <p:nvPicPr>
            <p:cNvPr id="505" name="pasted-image.pdf"/>
            <p:cNvPicPr/>
            <p:nvPr/>
          </p:nvPicPr>
          <p:blipFill>
            <a:blip r:embed="rId6">
              <a:extLst/>
            </a:blip>
            <a:stretch>
              <a:fillRect/>
            </a:stretch>
          </p:blipFill>
          <p:spPr>
            <a:xfrm>
              <a:off x="0" y="218455"/>
              <a:ext cx="510137" cy="430428"/>
            </a:xfrm>
            <a:prstGeom prst="rect">
              <a:avLst/>
            </a:prstGeom>
            <a:ln w="12700" cap="flat">
              <a:noFill/>
              <a:miter lim="400000"/>
            </a:ln>
            <a:effectLst/>
          </p:spPr>
        </p:pic>
      </p:grpSp>
      <p:pic>
        <p:nvPicPr>
          <p:cNvPr id="16" name="pasted-image.png"/>
          <p:cNvPicPr/>
          <p:nvPr/>
        </p:nvPicPr>
        <p:blipFill>
          <a:blip r:embed="rId7">
            <a:duotone>
              <a:schemeClr val="accent2">
                <a:shade val="45000"/>
                <a:satMod val="135000"/>
              </a:schemeClr>
              <a:prstClr val="white"/>
            </a:duotone>
            <a:extLst/>
          </a:blip>
          <a:stretch>
            <a:fillRect/>
          </a:stretch>
        </p:blipFill>
        <p:spPr>
          <a:xfrm>
            <a:off x="2114481" y="2660501"/>
            <a:ext cx="1423443" cy="1423443"/>
          </a:xfrm>
          <a:prstGeom prst="rect">
            <a:avLst/>
          </a:prstGeom>
          <a:ln w="12700" cap="flat">
            <a:noFill/>
            <a:miter lim="400000"/>
          </a:ln>
          <a:effectLst/>
        </p:spPr>
      </p:pic>
      <p:sp>
        <p:nvSpPr>
          <p:cNvPr id="17" name="Shape 657"/>
          <p:cNvSpPr/>
          <p:nvPr/>
        </p:nvSpPr>
        <p:spPr>
          <a:xfrm>
            <a:off x="1982226" y="3802304"/>
            <a:ext cx="1872170" cy="369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dirty="0">
                <a:solidFill>
                  <a:srgbClr val="3A3A3A"/>
                </a:solidFill>
                <a:uFill>
                  <a:solidFill>
                    <a:srgbClr val="4D4D4D"/>
                  </a:solidFill>
                </a:uFill>
              </a:rPr>
              <a:t>Spring Cloud</a:t>
            </a:r>
          </a:p>
        </p:txBody>
      </p:sp>
      <p:pic>
        <p:nvPicPr>
          <p:cNvPr id="18" name="Picture 2" descr="https://d1fto35gcfffzn.cloudfront.net/images/products/icons/product-pivotal-cloud-foundr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8123" y="901018"/>
            <a:ext cx="1401799" cy="140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230085"/>
      </p:ext>
    </p:extLst>
  </p:cSld>
  <p:clrMapOvr>
    <a:masterClrMapping/>
  </p:clrMapOvr>
  <p:transition xmlns:p14="http://schemas.microsoft.com/office/powerpoint/2010/main">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515" name="Shape 515"/>
          <p:cNvSpPr>
            <a:spLocks noGrp="1"/>
          </p:cNvSpPr>
          <p:nvPr>
            <p:ph type="title"/>
          </p:nvPr>
        </p:nvSpPr>
        <p:spPr>
          <a:xfrm>
            <a:off x="150097" y="1566157"/>
            <a:ext cx="8843806" cy="2011186"/>
          </a:xfrm>
          <a:prstGeom prst="rect">
            <a:avLst/>
          </a:prstGeom>
        </p:spPr>
        <p:txBody>
          <a:bodyPr/>
          <a:lstStyle/>
          <a:p>
            <a:pPr lvl="0">
              <a:defRPr sz="1800">
                <a:solidFill>
                  <a:srgbClr val="000000"/>
                </a:solidFill>
                <a:uFillTx/>
              </a:defRPr>
            </a:pPr>
            <a:r>
              <a:rPr sz="5500">
                <a:solidFill>
                  <a:srgbClr val="008881"/>
                </a:solidFill>
                <a:uFill>
                  <a:solidFill>
                    <a:srgbClr val="008881"/>
                  </a:solidFill>
                </a:uFill>
              </a:rPr>
              <a:t>What does </a:t>
            </a:r>
          </a:p>
          <a:p>
            <a:pPr lvl="0">
              <a:defRPr sz="1800">
                <a:solidFill>
                  <a:srgbClr val="000000"/>
                </a:solidFill>
                <a:uFillTx/>
              </a:defRPr>
            </a:pPr>
            <a:r>
              <a:rPr sz="5500">
                <a:solidFill>
                  <a:srgbClr val="008881"/>
                </a:solidFill>
                <a:uFill>
                  <a:solidFill>
                    <a:srgbClr val="008881"/>
                  </a:solidFill>
                </a:uFill>
              </a:rPr>
              <a:t>the journey look like?</a:t>
            </a:r>
          </a:p>
        </p:txBody>
      </p:sp>
    </p:spTree>
  </p:cSld>
  <p:clrMapOvr>
    <a:masterClrMapping/>
  </p:clrMapOvr>
  <p:transition xmlns:p14="http://schemas.microsoft.com/office/powerpoint/2010/main" spd="slow">
    <p:newsfla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18" name="Shape 5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grpSp>
        <p:nvGrpSpPr>
          <p:cNvPr id="527" name="Group 527"/>
          <p:cNvGrpSpPr/>
          <p:nvPr/>
        </p:nvGrpSpPr>
        <p:grpSpPr>
          <a:xfrm>
            <a:off x="1416100" y="1491853"/>
            <a:ext cx="818783" cy="2490715"/>
            <a:chOff x="0" y="0"/>
            <a:chExt cx="818781" cy="2490714"/>
          </a:xfrm>
        </p:grpSpPr>
        <p:grpSp>
          <p:nvGrpSpPr>
            <p:cNvPr id="525" name="Group 525"/>
            <p:cNvGrpSpPr/>
            <p:nvPr/>
          </p:nvGrpSpPr>
          <p:grpSpPr>
            <a:xfrm>
              <a:off x="0" y="904131"/>
              <a:ext cx="818782" cy="1586584"/>
              <a:chOff x="0" y="0"/>
              <a:chExt cx="818781" cy="1586582"/>
            </a:xfrm>
          </p:grpSpPr>
          <p:sp>
            <p:nvSpPr>
              <p:cNvPr id="519" name="Shape 519"/>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0" name="Shape 520"/>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1" name="Shape 521"/>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2" name="Shape 522"/>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3" name="Shape 523"/>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4" name="Shape 524"/>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26"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28" name="Shape 528"/>
          <p:cNvSpPr/>
          <p:nvPr/>
        </p:nvSpPr>
        <p:spPr>
          <a:xfrm>
            <a:off x="64967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sp>
        <p:nvSpPr>
          <p:cNvPr id="529" name="Shape 529"/>
          <p:cNvSpPr/>
          <p:nvPr/>
        </p:nvSpPr>
        <p:spPr>
          <a:xfrm rot="18007612">
            <a:off x="2259277" y="2069703"/>
            <a:ext cx="1170467"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Business</a:t>
            </a:r>
          </a:p>
        </p:txBody>
      </p:sp>
      <p:sp>
        <p:nvSpPr>
          <p:cNvPr id="530" name="Shape 530"/>
          <p:cNvSpPr/>
          <p:nvPr/>
        </p:nvSpPr>
        <p:spPr>
          <a:xfrm rot="18007612">
            <a:off x="2925885" y="1842431"/>
            <a:ext cx="1809735"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Development</a:t>
            </a:r>
          </a:p>
        </p:txBody>
      </p:sp>
      <p:sp>
        <p:nvSpPr>
          <p:cNvPr id="531" name="Shape 531"/>
          <p:cNvSpPr/>
          <p:nvPr/>
        </p:nvSpPr>
        <p:spPr>
          <a:xfrm rot="18007612">
            <a:off x="4151323" y="2391607"/>
            <a:ext cx="497393"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QA</a:t>
            </a:r>
          </a:p>
        </p:txBody>
      </p:sp>
      <p:sp>
        <p:nvSpPr>
          <p:cNvPr id="532" name="Shape 532"/>
          <p:cNvSpPr/>
          <p:nvPr/>
        </p:nvSpPr>
        <p:spPr>
          <a:xfrm rot="18007612">
            <a:off x="4754989" y="1989771"/>
            <a:ext cx="1500160"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Operations</a:t>
            </a:r>
          </a:p>
        </p:txBody>
      </p:sp>
      <p:sp>
        <p:nvSpPr>
          <p:cNvPr id="533" name="Shape 533"/>
          <p:cNvSpPr/>
          <p:nvPr/>
        </p:nvSpPr>
        <p:spPr>
          <a:xfrm rot="18007612">
            <a:off x="5688811" y="2043349"/>
            <a:ext cx="1320226"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Customer</a:t>
            </a:r>
          </a:p>
        </p:txBody>
      </p:sp>
      <p:sp>
        <p:nvSpPr>
          <p:cNvPr id="534" name="Shape 534"/>
          <p:cNvSpPr/>
          <p:nvPr/>
        </p:nvSpPr>
        <p:spPr>
          <a:xfrm flipV="1">
            <a:off x="2362835" y="3179564"/>
            <a:ext cx="4202084"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slow">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sp>
        <p:nvSpPr>
          <p:cNvPr id="540" name="Shape 540"/>
          <p:cNvSpPr/>
          <p:nvPr/>
        </p:nvSpPr>
        <p:spPr>
          <a:xfrm>
            <a:off x="48838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grpSp>
        <p:nvGrpSpPr>
          <p:cNvPr id="549" name="Group 549"/>
          <p:cNvGrpSpPr/>
          <p:nvPr/>
        </p:nvGrpSpPr>
        <p:grpSpPr>
          <a:xfrm>
            <a:off x="3181400" y="1491853"/>
            <a:ext cx="818783" cy="2490715"/>
            <a:chOff x="0" y="0"/>
            <a:chExt cx="818781" cy="2490714"/>
          </a:xfrm>
        </p:grpSpPr>
        <p:grpSp>
          <p:nvGrpSpPr>
            <p:cNvPr id="547" name="Group 547"/>
            <p:cNvGrpSpPr/>
            <p:nvPr/>
          </p:nvGrpSpPr>
          <p:grpSpPr>
            <a:xfrm>
              <a:off x="0" y="904131"/>
              <a:ext cx="818782" cy="1586584"/>
              <a:chOff x="0" y="0"/>
              <a:chExt cx="818781" cy="1586582"/>
            </a:xfrm>
          </p:grpSpPr>
          <p:sp>
            <p:nvSpPr>
              <p:cNvPr id="541" name="Shape 541"/>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2" name="Shape 542"/>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3" name="Shape 543"/>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4" name="Shape 544"/>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5" name="Shape 545"/>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6" name="Shape 546"/>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48"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50" name="Shape 550"/>
          <p:cNvSpPr/>
          <p:nvPr/>
        </p:nvSpPr>
        <p:spPr>
          <a:xfrm>
            <a:off x="4108604" y="3179564"/>
            <a:ext cx="1136300"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&amp; Delivery</a:t>
            </a:r>
            <a:br>
              <a:rPr lang="en-US" dirty="0" smtClean="0"/>
            </a:br>
            <a:r>
              <a:rPr lang="en-US" sz="1800" dirty="0" smtClean="0">
                <a:solidFill>
                  <a:schemeClr val="bg2"/>
                </a:solidFill>
              </a:rPr>
              <a:t>Delivery High Quality </a:t>
            </a:r>
            <a:r>
              <a:rPr lang="en-US" sz="1800" dirty="0">
                <a:solidFill>
                  <a:schemeClr val="bg2"/>
                </a:solidFill>
              </a:rPr>
              <a:t>S</a:t>
            </a:r>
            <a:r>
              <a:rPr lang="en-US" sz="1800" dirty="0" smtClean="0">
                <a:solidFill>
                  <a:schemeClr val="bg2"/>
                </a:solidFill>
              </a:rPr>
              <a:t>oftware, Faster and Continuously </a:t>
            </a:r>
            <a:r>
              <a:rPr lang="en-US" sz="1800" dirty="0">
                <a:solidFill>
                  <a:schemeClr val="bg2"/>
                </a:solidFill>
              </a:rPr>
              <a:t>F</a:t>
            </a:r>
            <a:r>
              <a:rPr lang="en-US" sz="1800" dirty="0" smtClean="0">
                <a:solidFill>
                  <a:schemeClr val="bg2"/>
                </a:solidFill>
              </a:rPr>
              <a:t>rom </a:t>
            </a:r>
            <a:r>
              <a:rPr lang="en-US" sz="1800" dirty="0">
                <a:solidFill>
                  <a:schemeClr val="bg2"/>
                </a:solidFill>
              </a:rPr>
              <a:t>I</a:t>
            </a:r>
            <a:r>
              <a:rPr lang="en-US" sz="1800" dirty="0" smtClean="0">
                <a:solidFill>
                  <a:schemeClr val="bg2"/>
                </a:solidFill>
              </a:rPr>
              <a:t>dea to Production</a:t>
            </a:r>
            <a:endParaRPr lang="en-US" sz="1800" dirty="0">
              <a:solidFill>
                <a:schemeClr val="bg2"/>
              </a:solidFill>
            </a:endParaRPr>
          </a:p>
        </p:txBody>
      </p:sp>
      <p:sp>
        <p:nvSpPr>
          <p:cNvPr id="17" name="Rectangle 16"/>
          <p:cNvSpPr/>
          <p:nvPr/>
        </p:nvSpPr>
        <p:spPr>
          <a:xfrm>
            <a:off x="597647" y="3765197"/>
            <a:ext cx="1187824" cy="8964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bg2"/>
                </a:solidFill>
              </a:rPr>
              <a:t>Distributed revision control and source code </a:t>
            </a:r>
            <a:r>
              <a:rPr lang="en-US" sz="800" dirty="0" smtClean="0">
                <a:solidFill>
                  <a:schemeClr val="bg2"/>
                </a:solidFill>
              </a:rPr>
              <a:t>management. Collaborative </a:t>
            </a:r>
            <a:r>
              <a:rPr lang="en-US" sz="800" dirty="0">
                <a:solidFill>
                  <a:schemeClr val="bg2"/>
                </a:solidFill>
              </a:rPr>
              <a:t>software </a:t>
            </a:r>
            <a:r>
              <a:rPr lang="en-US" sz="800" dirty="0" smtClean="0">
                <a:solidFill>
                  <a:schemeClr val="bg2"/>
                </a:solidFill>
              </a:rPr>
              <a:t>development</a:t>
            </a:r>
            <a:endParaRPr lang="en-US" sz="800" dirty="0">
              <a:solidFill>
                <a:schemeClr val="bg2"/>
              </a:solidFill>
            </a:endParaRPr>
          </a:p>
        </p:txBody>
      </p:sp>
      <p:sp>
        <p:nvSpPr>
          <p:cNvPr id="34" name="Rectangle 33"/>
          <p:cNvSpPr/>
          <p:nvPr/>
        </p:nvSpPr>
        <p:spPr>
          <a:xfrm>
            <a:off x="1990164" y="3765197"/>
            <a:ext cx="1187824" cy="8964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bg2"/>
                </a:solidFill>
              </a:rPr>
              <a:t>Build and test software projects continuously and </a:t>
            </a:r>
            <a:r>
              <a:rPr lang="en-US" sz="800" dirty="0" smtClean="0">
                <a:solidFill>
                  <a:schemeClr val="bg2"/>
                </a:solidFill>
              </a:rPr>
              <a:t>incrementally. Hundreds </a:t>
            </a:r>
            <a:r>
              <a:rPr lang="en-US" sz="800" dirty="0">
                <a:solidFill>
                  <a:schemeClr val="bg2"/>
                </a:solidFill>
              </a:rPr>
              <a:t>of compatible plugins</a:t>
            </a:r>
          </a:p>
        </p:txBody>
      </p:sp>
      <p:sp>
        <p:nvSpPr>
          <p:cNvPr id="35" name="Rectangle 34"/>
          <p:cNvSpPr/>
          <p:nvPr/>
        </p:nvSpPr>
        <p:spPr>
          <a:xfrm>
            <a:off x="3245224" y="3765197"/>
            <a:ext cx="1187824" cy="73265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bg2"/>
                </a:solidFill>
              </a:rPr>
              <a:t>Share binaries and manage </a:t>
            </a:r>
            <a:r>
              <a:rPr lang="en-US" sz="800" dirty="0" smtClean="0">
                <a:solidFill>
                  <a:schemeClr val="bg2"/>
                </a:solidFill>
              </a:rPr>
              <a:t>distributions. Manage </a:t>
            </a:r>
            <a:r>
              <a:rPr lang="en-US" sz="800" dirty="0">
                <a:solidFill>
                  <a:schemeClr val="bg2"/>
                </a:solidFill>
              </a:rPr>
              <a:t>artifact </a:t>
            </a:r>
            <a:r>
              <a:rPr lang="en-US" sz="800" dirty="0" smtClean="0">
                <a:solidFill>
                  <a:schemeClr val="bg2"/>
                </a:solidFill>
              </a:rPr>
              <a:t>lifecycle. Avoid </a:t>
            </a:r>
            <a:r>
              <a:rPr lang="en-US" sz="800" dirty="0">
                <a:solidFill>
                  <a:schemeClr val="bg2"/>
                </a:solidFill>
              </a:rPr>
              <a:t>license violations</a:t>
            </a:r>
          </a:p>
        </p:txBody>
      </p:sp>
      <p:sp>
        <p:nvSpPr>
          <p:cNvPr id="36" name="Rectangle 35"/>
          <p:cNvSpPr/>
          <p:nvPr/>
        </p:nvSpPr>
        <p:spPr>
          <a:xfrm>
            <a:off x="4833470" y="3765197"/>
            <a:ext cx="3929529" cy="6552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dirty="0">
                <a:solidFill>
                  <a:schemeClr val="bg2"/>
                </a:solidFill>
              </a:rPr>
              <a:t>Develop, test, QA and production on the same </a:t>
            </a:r>
            <a:r>
              <a:rPr lang="en-US" sz="800" dirty="0" smtClean="0">
                <a:solidFill>
                  <a:schemeClr val="bg2"/>
                </a:solidFill>
              </a:rPr>
              <a:t>platform. Simple</a:t>
            </a:r>
            <a:r>
              <a:rPr lang="en-US" sz="800" dirty="0">
                <a:solidFill>
                  <a:schemeClr val="bg2"/>
                </a:solidFill>
              </a:rPr>
              <a:t>, developer friendly commands and </a:t>
            </a:r>
            <a:r>
              <a:rPr lang="en-US" sz="800" dirty="0" smtClean="0">
                <a:solidFill>
                  <a:schemeClr val="bg2"/>
                </a:solidFill>
              </a:rPr>
              <a:t>APIs. Operational </a:t>
            </a:r>
            <a:r>
              <a:rPr lang="en-US" sz="800" dirty="0">
                <a:solidFill>
                  <a:schemeClr val="bg2"/>
                </a:solidFill>
              </a:rPr>
              <a:t>benefits for every </a:t>
            </a:r>
            <a:r>
              <a:rPr lang="en-US" sz="800" dirty="0" smtClean="0">
                <a:solidFill>
                  <a:schemeClr val="bg2"/>
                </a:solidFill>
              </a:rPr>
              <a:t>app. Built</a:t>
            </a:r>
            <a:r>
              <a:rPr lang="en-US" sz="800" dirty="0">
                <a:solidFill>
                  <a:schemeClr val="bg2"/>
                </a:solidFill>
              </a:rPr>
              <a:t>-in ecosystem </a:t>
            </a:r>
            <a:r>
              <a:rPr lang="en-US" sz="800" dirty="0" smtClean="0">
                <a:solidFill>
                  <a:schemeClr val="bg2"/>
                </a:solidFill>
              </a:rPr>
              <a:t>services. Deploy</a:t>
            </a:r>
            <a:r>
              <a:rPr lang="en-US" sz="800" dirty="0">
                <a:solidFill>
                  <a:schemeClr val="bg2"/>
                </a:solidFill>
              </a:rPr>
              <a:t>, operate an scale on any IAAS</a:t>
            </a:r>
          </a:p>
          <a:p>
            <a:pPr algn="ctr"/>
            <a:endParaRPr lang="en-US" sz="800" dirty="0">
              <a:solidFill>
                <a:schemeClr val="bg2"/>
              </a:solidFill>
            </a:endParaRPr>
          </a:p>
          <a:p>
            <a:pPr algn="ctr"/>
            <a:endParaRPr lang="en-US" sz="800" dirty="0">
              <a:solidFill>
                <a:schemeClr val="bg2"/>
              </a:solidFill>
            </a:endParaRPr>
          </a:p>
        </p:txBody>
      </p:sp>
      <p:sp>
        <p:nvSpPr>
          <p:cNvPr id="20" name="Rounded Rectangular Callout 19"/>
          <p:cNvSpPr/>
          <p:nvPr/>
        </p:nvSpPr>
        <p:spPr>
          <a:xfrm>
            <a:off x="567765" y="1636073"/>
            <a:ext cx="1902013" cy="575235"/>
          </a:xfrm>
          <a:prstGeom prst="wedgeRoundRectCallou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smtClean="0">
                <a:solidFill>
                  <a:schemeClr val="tx2"/>
                </a:solidFill>
              </a:rPr>
              <a:t>AUTOMATION.</a:t>
            </a:r>
          </a:p>
          <a:p>
            <a:r>
              <a:rPr lang="en-US" sz="800" dirty="0" smtClean="0">
                <a:solidFill>
                  <a:schemeClr val="bg2"/>
                </a:solidFill>
              </a:rPr>
              <a:t>Integrate tools and automate processes from testing to builds and deployment</a:t>
            </a:r>
          </a:p>
        </p:txBody>
      </p:sp>
      <p:sp>
        <p:nvSpPr>
          <p:cNvPr id="37" name="Rounded Rectangular Callout 36"/>
          <p:cNvSpPr/>
          <p:nvPr/>
        </p:nvSpPr>
        <p:spPr>
          <a:xfrm>
            <a:off x="2633134" y="1639061"/>
            <a:ext cx="1902013" cy="575235"/>
          </a:xfrm>
          <a:prstGeom prst="wedgeRoundRectCallou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smtClean="0">
                <a:solidFill>
                  <a:schemeClr val="tx2"/>
                </a:solidFill>
              </a:rPr>
              <a:t>SPEED.</a:t>
            </a:r>
          </a:p>
          <a:p>
            <a:r>
              <a:rPr lang="en-US" sz="800" dirty="0" smtClean="0">
                <a:solidFill>
                  <a:schemeClr val="bg2"/>
                </a:solidFill>
              </a:rPr>
              <a:t>Release more frequently with smaller bits will reduce complexity and improve time-to-market</a:t>
            </a:r>
          </a:p>
        </p:txBody>
      </p:sp>
      <p:sp>
        <p:nvSpPr>
          <p:cNvPr id="38" name="Rounded Rectangular Callout 37"/>
          <p:cNvSpPr/>
          <p:nvPr/>
        </p:nvSpPr>
        <p:spPr>
          <a:xfrm>
            <a:off x="4698503" y="1639061"/>
            <a:ext cx="1902013" cy="575235"/>
          </a:xfrm>
          <a:prstGeom prst="wedgeRoundRectCallou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smtClean="0">
                <a:solidFill>
                  <a:schemeClr val="tx2"/>
                </a:solidFill>
              </a:rPr>
              <a:t>QUALITY.</a:t>
            </a:r>
          </a:p>
          <a:p>
            <a:r>
              <a:rPr lang="en-US" sz="800" dirty="0" smtClean="0">
                <a:solidFill>
                  <a:schemeClr val="bg2"/>
                </a:solidFill>
              </a:rPr>
              <a:t>Reduce feedback loop using test-driven development to surface problems sooner and be responsive</a:t>
            </a:r>
          </a:p>
        </p:txBody>
      </p:sp>
      <p:sp>
        <p:nvSpPr>
          <p:cNvPr id="39" name="Rounded Rectangular Callout 38"/>
          <p:cNvSpPr/>
          <p:nvPr/>
        </p:nvSpPr>
        <p:spPr>
          <a:xfrm>
            <a:off x="6763871" y="1639061"/>
            <a:ext cx="1902013" cy="575235"/>
          </a:xfrm>
          <a:prstGeom prst="wedgeRoundRectCallout">
            <a:avLst/>
          </a:prstGeom>
          <a:solidFill>
            <a:schemeClr val="bg1">
              <a:lumMod val="8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smtClean="0">
                <a:solidFill>
                  <a:schemeClr val="tx2"/>
                </a:solidFill>
              </a:rPr>
              <a:t>AGILITY.</a:t>
            </a:r>
          </a:p>
          <a:p>
            <a:r>
              <a:rPr lang="en-US" sz="800" dirty="0" smtClean="0">
                <a:solidFill>
                  <a:schemeClr val="bg2"/>
                </a:solidFill>
              </a:rPr>
              <a:t>Push updates on regular basis with no downtime to improve customer experience and time to market</a:t>
            </a:r>
          </a:p>
        </p:txBody>
      </p:sp>
      <p:grpSp>
        <p:nvGrpSpPr>
          <p:cNvPr id="23" name="Group 22"/>
          <p:cNvGrpSpPr/>
          <p:nvPr/>
        </p:nvGrpSpPr>
        <p:grpSpPr>
          <a:xfrm>
            <a:off x="257442" y="2286011"/>
            <a:ext cx="8811871" cy="1390721"/>
            <a:chOff x="257442" y="2286011"/>
            <a:chExt cx="8811871" cy="1390721"/>
          </a:xfrm>
        </p:grpSpPr>
        <p:sp>
          <p:nvSpPr>
            <p:cNvPr id="3" name="Pentagon 2"/>
            <p:cNvSpPr/>
            <p:nvPr/>
          </p:nvSpPr>
          <p:spPr>
            <a:xfrm>
              <a:off x="537900" y="2397369"/>
              <a:ext cx="1528755" cy="541571"/>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4" name="Chevron 3"/>
            <p:cNvSpPr/>
            <p:nvPr/>
          </p:nvSpPr>
          <p:spPr>
            <a:xfrm>
              <a:off x="1798250" y="2398069"/>
              <a:ext cx="1655491" cy="548341"/>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5" name="Chevron 4"/>
            <p:cNvSpPr/>
            <p:nvPr/>
          </p:nvSpPr>
          <p:spPr>
            <a:xfrm>
              <a:off x="3185336" y="2398069"/>
              <a:ext cx="1655491" cy="548341"/>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6" name="Chevron 5"/>
            <p:cNvSpPr/>
            <p:nvPr/>
          </p:nvSpPr>
          <p:spPr>
            <a:xfrm>
              <a:off x="4572422" y="2398069"/>
              <a:ext cx="1655491" cy="548341"/>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7" name="Chevron 6"/>
            <p:cNvSpPr/>
            <p:nvPr/>
          </p:nvSpPr>
          <p:spPr>
            <a:xfrm>
              <a:off x="5959508" y="2398069"/>
              <a:ext cx="1655491" cy="548341"/>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Acceptance, Performance &amp; Load</a:t>
              </a:r>
              <a:endParaRPr lang="en-US" sz="700" dirty="0">
                <a:solidFill>
                  <a:schemeClr val="bg1"/>
                </a:solidFill>
              </a:endParaRPr>
            </a:p>
          </p:txBody>
        </p:sp>
        <p:sp>
          <p:nvSpPr>
            <p:cNvPr id="8" name="Chevron 7"/>
            <p:cNvSpPr/>
            <p:nvPr/>
          </p:nvSpPr>
          <p:spPr>
            <a:xfrm>
              <a:off x="7346593" y="2398069"/>
              <a:ext cx="1722720" cy="548341"/>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smtClean="0">
                  <a:solidFill>
                    <a:schemeClr val="bg1"/>
                  </a:solidFill>
                </a:rPr>
                <a:t>Zero Downtime Upgrade to Production</a:t>
              </a:r>
              <a:endParaRPr lang="en-US" sz="700" dirty="0">
                <a:solidFill>
                  <a:schemeClr val="bg1"/>
                </a:solidFill>
              </a:endParaRPr>
            </a:p>
          </p:txBody>
        </p:sp>
        <p:pic>
          <p:nvPicPr>
            <p:cNvPr id="9" name="Picture 8" descr="Pivotal-CF FUL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305" y="2928482"/>
              <a:ext cx="606986" cy="606986"/>
            </a:xfrm>
            <a:prstGeom prst="rect">
              <a:avLst/>
            </a:prstGeom>
          </p:spPr>
        </p:pic>
        <p:pic>
          <p:nvPicPr>
            <p:cNvPr id="10" name="Picture 9" descr="Pivotal-CF FUL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128" y="2928482"/>
              <a:ext cx="606986" cy="606986"/>
            </a:xfrm>
            <a:prstGeom prst="rect">
              <a:avLst/>
            </a:prstGeom>
          </p:spPr>
        </p:pic>
        <p:pic>
          <p:nvPicPr>
            <p:cNvPr id="11" name="Picture 10" descr="Pivotal-CF FUL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540" y="2928482"/>
              <a:ext cx="606986" cy="606986"/>
            </a:xfrm>
            <a:prstGeom prst="rect">
              <a:avLst/>
            </a:prstGeom>
          </p:spPr>
        </p:pic>
        <p:pic>
          <p:nvPicPr>
            <p:cNvPr id="12" name="Picture 11" descr="Octo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44" y="2976108"/>
              <a:ext cx="615621" cy="511735"/>
            </a:xfrm>
            <a:prstGeom prst="rect">
              <a:avLst/>
            </a:prstGeom>
          </p:spPr>
        </p:pic>
        <p:pic>
          <p:nvPicPr>
            <p:cNvPr id="13" name="Picture 12"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7937" y="2978702"/>
              <a:ext cx="366059" cy="506547"/>
            </a:xfrm>
            <a:prstGeom prst="rect">
              <a:avLst/>
            </a:prstGeom>
          </p:spPr>
        </p:pic>
        <p:pic>
          <p:nvPicPr>
            <p:cNvPr id="14" name="Picture 13" descr="artifactory.logo.155x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2923" y="3139175"/>
              <a:ext cx="984250" cy="185601"/>
            </a:xfrm>
            <a:prstGeom prst="rect">
              <a:avLst/>
            </a:prstGeom>
          </p:spPr>
        </p:pic>
        <p:sp>
          <p:nvSpPr>
            <p:cNvPr id="15" name="TextBox 14"/>
            <p:cNvSpPr txBox="1"/>
            <p:nvPr/>
          </p:nvSpPr>
          <p:spPr>
            <a:xfrm rot="16200000">
              <a:off x="7472" y="2535981"/>
              <a:ext cx="776939" cy="276999"/>
            </a:xfrm>
            <a:prstGeom prst="rect">
              <a:avLst/>
            </a:prstGeom>
            <a:noFill/>
          </p:spPr>
          <p:txBody>
            <a:bodyPr wrap="square" rtlCol="0">
              <a:spAutoFit/>
            </a:bodyPr>
            <a:lstStyle/>
            <a:p>
              <a:pPr algn="ctr"/>
              <a:r>
                <a:rPr lang="en-US" sz="600" b="1" dirty="0" smtClean="0">
                  <a:solidFill>
                    <a:schemeClr val="tx2"/>
                  </a:solidFill>
                </a:rPr>
                <a:t>Build Pipeline Operations</a:t>
              </a:r>
            </a:p>
          </p:txBody>
        </p:sp>
        <p:sp>
          <p:nvSpPr>
            <p:cNvPr id="16" name="TextBox 15"/>
            <p:cNvSpPr txBox="1"/>
            <p:nvPr/>
          </p:nvSpPr>
          <p:spPr>
            <a:xfrm rot="16200000">
              <a:off x="53638" y="3137959"/>
              <a:ext cx="776939" cy="184666"/>
            </a:xfrm>
            <a:prstGeom prst="rect">
              <a:avLst/>
            </a:prstGeom>
            <a:noFill/>
          </p:spPr>
          <p:txBody>
            <a:bodyPr wrap="square" rtlCol="0">
              <a:spAutoFit/>
            </a:bodyPr>
            <a:lstStyle/>
            <a:p>
              <a:pPr algn="ctr"/>
              <a:r>
                <a:rPr lang="en-US" sz="600" b="1" dirty="0" smtClean="0">
                  <a:solidFill>
                    <a:srgbClr val="000000"/>
                  </a:solidFill>
                </a:rPr>
                <a:t>Tool Chain</a:t>
              </a:r>
            </a:p>
          </p:txBody>
        </p:sp>
        <p:sp>
          <p:nvSpPr>
            <p:cNvPr id="21" name="TextBox 20"/>
            <p:cNvSpPr txBox="1"/>
            <p:nvPr/>
          </p:nvSpPr>
          <p:spPr>
            <a:xfrm>
              <a:off x="788744" y="3492066"/>
              <a:ext cx="776939" cy="184666"/>
            </a:xfrm>
            <a:prstGeom prst="rect">
              <a:avLst/>
            </a:prstGeom>
            <a:noFill/>
          </p:spPr>
          <p:txBody>
            <a:bodyPr wrap="square" rtlCol="0">
              <a:spAutoFit/>
            </a:bodyPr>
            <a:lstStyle/>
            <a:p>
              <a:pPr algn="ctr"/>
              <a:r>
                <a:rPr lang="en-US" sz="600" b="1" dirty="0" err="1" smtClean="0">
                  <a:solidFill>
                    <a:schemeClr val="bg2"/>
                  </a:solidFill>
                </a:rPr>
                <a:t>GitHub</a:t>
              </a:r>
              <a:endParaRPr lang="en-US" sz="600" b="1" dirty="0" smtClean="0">
                <a:solidFill>
                  <a:schemeClr val="bg2"/>
                </a:solidFill>
              </a:endParaRPr>
            </a:p>
          </p:txBody>
        </p:sp>
        <p:sp>
          <p:nvSpPr>
            <p:cNvPr id="22" name="TextBox 21"/>
            <p:cNvSpPr txBox="1"/>
            <p:nvPr/>
          </p:nvSpPr>
          <p:spPr>
            <a:xfrm>
              <a:off x="2181262" y="3492066"/>
              <a:ext cx="776939" cy="184666"/>
            </a:xfrm>
            <a:prstGeom prst="rect">
              <a:avLst/>
            </a:prstGeom>
            <a:noFill/>
          </p:spPr>
          <p:txBody>
            <a:bodyPr wrap="square" rtlCol="0">
              <a:spAutoFit/>
            </a:bodyPr>
            <a:lstStyle/>
            <a:p>
              <a:pPr algn="ctr"/>
              <a:r>
                <a:rPr lang="en-US" sz="600" b="1" dirty="0" smtClean="0">
                  <a:solidFill>
                    <a:schemeClr val="bg2"/>
                  </a:solidFill>
                </a:rPr>
                <a:t>Jenkins</a:t>
              </a:r>
            </a:p>
          </p:txBody>
        </p:sp>
        <p:sp>
          <p:nvSpPr>
            <p:cNvPr id="40" name="TextBox 39"/>
            <p:cNvSpPr txBox="1"/>
            <p:nvPr/>
          </p:nvSpPr>
          <p:spPr>
            <a:xfrm>
              <a:off x="5000662" y="3492066"/>
              <a:ext cx="776939" cy="184666"/>
            </a:xfrm>
            <a:prstGeom prst="rect">
              <a:avLst/>
            </a:prstGeom>
            <a:noFill/>
          </p:spPr>
          <p:txBody>
            <a:bodyPr wrap="square" rtlCol="0">
              <a:spAutoFit/>
            </a:bodyPr>
            <a:lstStyle/>
            <a:p>
              <a:pPr algn="ctr"/>
              <a:r>
                <a:rPr lang="en-US" sz="600" b="1" dirty="0" smtClean="0">
                  <a:solidFill>
                    <a:schemeClr val="bg2"/>
                  </a:solidFill>
                </a:rPr>
                <a:t>Development</a:t>
              </a:r>
            </a:p>
          </p:txBody>
        </p:sp>
        <p:sp>
          <p:nvSpPr>
            <p:cNvPr id="41" name="TextBox 40"/>
            <p:cNvSpPr txBox="1"/>
            <p:nvPr/>
          </p:nvSpPr>
          <p:spPr>
            <a:xfrm>
              <a:off x="6237941" y="3492066"/>
              <a:ext cx="1105647" cy="184666"/>
            </a:xfrm>
            <a:prstGeom prst="rect">
              <a:avLst/>
            </a:prstGeom>
            <a:noFill/>
          </p:spPr>
          <p:txBody>
            <a:bodyPr wrap="square" rtlCol="0">
              <a:spAutoFit/>
            </a:bodyPr>
            <a:lstStyle/>
            <a:p>
              <a:pPr algn="ctr"/>
              <a:r>
                <a:rPr lang="en-US" sz="600" b="1" dirty="0" smtClean="0">
                  <a:solidFill>
                    <a:schemeClr val="bg2"/>
                  </a:solidFill>
                </a:rPr>
                <a:t>Test + UAT </a:t>
              </a:r>
              <a:r>
                <a:rPr lang="en-US" sz="600" b="1" dirty="0">
                  <a:solidFill>
                    <a:schemeClr val="bg2"/>
                  </a:solidFill>
                </a:rPr>
                <a:t>+</a:t>
              </a:r>
              <a:r>
                <a:rPr lang="en-US" sz="600" b="1" dirty="0" smtClean="0">
                  <a:solidFill>
                    <a:schemeClr val="bg2"/>
                  </a:solidFill>
                </a:rPr>
                <a:t> Staging</a:t>
              </a:r>
            </a:p>
          </p:txBody>
        </p:sp>
        <p:sp>
          <p:nvSpPr>
            <p:cNvPr id="42" name="TextBox 41"/>
            <p:cNvSpPr txBox="1"/>
            <p:nvPr/>
          </p:nvSpPr>
          <p:spPr>
            <a:xfrm>
              <a:off x="7839485" y="3492066"/>
              <a:ext cx="776939" cy="184666"/>
            </a:xfrm>
            <a:prstGeom prst="rect">
              <a:avLst/>
            </a:prstGeom>
            <a:noFill/>
          </p:spPr>
          <p:txBody>
            <a:bodyPr wrap="square" rtlCol="0">
              <a:spAutoFit/>
            </a:bodyPr>
            <a:lstStyle/>
            <a:p>
              <a:pPr algn="ctr"/>
              <a:r>
                <a:rPr lang="en-US" sz="600" b="1" dirty="0" smtClean="0">
                  <a:solidFill>
                    <a:schemeClr val="bg2"/>
                  </a:solidFill>
                </a:rPr>
                <a:t>Production</a:t>
              </a:r>
            </a:p>
          </p:txBody>
        </p:sp>
      </p:grpSp>
    </p:spTree>
    <p:extLst>
      <p:ext uri="{BB962C8B-B14F-4D97-AF65-F5344CB8AC3E}">
        <p14:creationId xmlns:p14="http://schemas.microsoft.com/office/powerpoint/2010/main" val="25979333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928A"/>
                </a:solidFill>
              </a:rPr>
              <a:t>Continuous </a:t>
            </a:r>
            <a:r>
              <a:rPr lang="en-US" dirty="0" smtClean="0">
                <a:solidFill>
                  <a:srgbClr val="33928A"/>
                </a:solidFill>
              </a:rPr>
              <a:t>Deployment?</a:t>
            </a:r>
            <a:endParaRPr lang="en-US" dirty="0">
              <a:solidFill>
                <a:srgbClr val="33928A"/>
              </a:solidFill>
            </a:endParaRPr>
          </a:p>
        </p:txBody>
      </p:sp>
      <p:pic>
        <p:nvPicPr>
          <p:cNvPr id="3" name="pasted-image.png"/>
          <p:cNvPicPr/>
          <p:nvPr/>
        </p:nvPicPr>
        <p:blipFill>
          <a:blip r:embed="rId2">
            <a:extLst/>
          </a:blip>
          <a:stretch>
            <a:fillRect/>
          </a:stretch>
        </p:blipFill>
        <p:spPr>
          <a:xfrm>
            <a:off x="1643752" y="1057877"/>
            <a:ext cx="5856496" cy="2712282"/>
          </a:xfrm>
          <a:prstGeom prst="rect">
            <a:avLst/>
          </a:prstGeom>
          <a:ln w="12700">
            <a:miter lim="400000"/>
          </a:ln>
        </p:spPr>
      </p:pic>
      <p:sp>
        <p:nvSpPr>
          <p:cNvPr id="4" name="Shape 191"/>
          <p:cNvSpPr/>
          <p:nvPr/>
        </p:nvSpPr>
        <p:spPr>
          <a:xfrm>
            <a:off x="814561" y="3974144"/>
            <a:ext cx="7514878"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a:defRPr>
                <a:solidFill>
                  <a:srgbClr val="000000"/>
                </a:solidFill>
                <a:uFillTx/>
              </a:defRPr>
            </a:pPr>
            <a:r>
              <a:rPr sz="2200" dirty="0">
                <a:solidFill>
                  <a:srgbClr val="33928A"/>
                </a:solidFill>
                <a:uFill>
                  <a:solidFill>
                    <a:srgbClr val="4D4D4D"/>
                  </a:solidFill>
                </a:uFill>
                <a:latin typeface="Avenir Next"/>
                <a:ea typeface="Avenir Next"/>
                <a:cs typeface="Avenir Next"/>
                <a:sym typeface="Avenir Next"/>
              </a:rPr>
              <a:t>Github: On August 23, 2012 – </a:t>
            </a:r>
            <a:r>
              <a:rPr sz="2200" dirty="0">
                <a:solidFill>
                  <a:srgbClr val="33928A"/>
                </a:solidFill>
                <a:uFill>
                  <a:solidFill>
                    <a:srgbClr val="4D4D4D"/>
                  </a:solidFill>
                </a:uFill>
                <a:latin typeface="Avenir Next Demi Bold"/>
                <a:ea typeface="Avenir Next Demi Bold"/>
                <a:cs typeface="Avenir Next Demi Bold"/>
                <a:sym typeface="Avenir Next Demi Bold"/>
              </a:rPr>
              <a:t>563</a:t>
            </a:r>
            <a:r>
              <a:rPr sz="2200" dirty="0">
                <a:solidFill>
                  <a:srgbClr val="33928A"/>
                </a:solidFill>
                <a:uFill>
                  <a:solidFill>
                    <a:srgbClr val="4D4D4D"/>
                  </a:solidFill>
                </a:uFill>
                <a:latin typeface="Avenir Next"/>
                <a:ea typeface="Avenir Next"/>
                <a:cs typeface="Avenir Next"/>
                <a:sym typeface="Avenir Next"/>
              </a:rPr>
              <a:t> builds and </a:t>
            </a:r>
            <a:r>
              <a:rPr sz="2200" dirty="0">
                <a:solidFill>
                  <a:srgbClr val="33928A"/>
                </a:solidFill>
                <a:uFill>
                  <a:solidFill>
                    <a:srgbClr val="4D4D4D"/>
                  </a:solidFill>
                </a:uFill>
                <a:latin typeface="Avenir Next Demi Bold"/>
                <a:ea typeface="Avenir Next Demi Bold"/>
                <a:cs typeface="Avenir Next Demi Bold"/>
                <a:sym typeface="Avenir Next Demi Bold"/>
              </a:rPr>
              <a:t>175</a:t>
            </a:r>
            <a:r>
              <a:rPr sz="2200" dirty="0">
                <a:solidFill>
                  <a:srgbClr val="33928A"/>
                </a:solidFill>
                <a:uFill>
                  <a:solidFill>
                    <a:srgbClr val="4D4D4D"/>
                  </a:solidFill>
                </a:uFill>
                <a:latin typeface="Avenir Next"/>
                <a:ea typeface="Avenir Next"/>
                <a:cs typeface="Avenir Next"/>
                <a:sym typeface="Avenir Next"/>
              </a:rPr>
              <a:t> deploys</a:t>
            </a:r>
          </a:p>
        </p:txBody>
      </p:sp>
    </p:spTree>
    <p:extLst>
      <p:ext uri="{BB962C8B-B14F-4D97-AF65-F5344CB8AC3E}">
        <p14:creationId xmlns:p14="http://schemas.microsoft.com/office/powerpoint/2010/main" val="2565680402"/>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pPr lvl="0">
              <a:defRPr sz="1800">
                <a:solidFill>
                  <a:srgbClr val="000000"/>
                </a:solidFill>
                <a:uFillTx/>
              </a:defRPr>
            </a:pPr>
            <a:r>
              <a:rPr lang="en-US" sz="2800" dirty="0">
                <a:solidFill>
                  <a:schemeClr val="accent1"/>
                </a:solidFill>
              </a:rPr>
              <a:t>Continuous Delivery != Continuous Deployment</a:t>
            </a:r>
            <a:endParaRPr sz="2800" dirty="0">
              <a:solidFill>
                <a:schemeClr val="accent1"/>
              </a:solidFill>
              <a:uFill>
                <a:solidFill>
                  <a:srgbClr val="008881"/>
                </a:solidFill>
              </a:uFill>
            </a:endParaRP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5" name="Tweet.png"/>
          <p:cNvPicPr/>
          <p:nvPr/>
        </p:nvPicPr>
        <p:blipFill>
          <a:blip r:embed="rId3">
            <a:extLst/>
          </a:blip>
          <a:stretch>
            <a:fillRect/>
          </a:stretch>
        </p:blipFill>
        <p:spPr>
          <a:xfrm>
            <a:off x="849658" y="1107840"/>
            <a:ext cx="7444684" cy="3194767"/>
          </a:xfrm>
          <a:prstGeom prst="rect">
            <a:avLst/>
          </a:prstGeom>
          <a:ln w="12700">
            <a:miter lim="400000"/>
          </a:ln>
        </p:spPr>
      </p:pic>
    </p:spTree>
    <p:extLst>
      <p:ext uri="{BB962C8B-B14F-4D97-AF65-F5344CB8AC3E}">
        <p14:creationId xmlns:p14="http://schemas.microsoft.com/office/powerpoint/2010/main" val="1735469739"/>
      </p:ext>
    </p:extLst>
  </p:cSld>
  <p:clrMapOvr>
    <a:masterClrMapping/>
  </p:clrMapOvr>
  <p:transition xmlns:p14="http://schemas.microsoft.com/office/powerpoint/2010/mai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grpSp>
        <p:nvGrpSpPr>
          <p:cNvPr id="578" name="Group 578"/>
          <p:cNvGrpSpPr/>
          <p:nvPr/>
        </p:nvGrpSpPr>
        <p:grpSpPr>
          <a:xfrm>
            <a:off x="1014920" y="126967"/>
            <a:ext cx="643280" cy="487094"/>
            <a:chOff x="129158" y="0"/>
            <a:chExt cx="643278" cy="487092"/>
          </a:xfrm>
        </p:grpSpPr>
        <p:pic>
          <p:nvPicPr>
            <p:cNvPr id="57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7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7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74" name="Picture 573"/>
            <p:cNvPicPr/>
            <p:nvPr/>
          </p:nvPicPr>
          <p:blipFill>
            <a:blip/>
            <a:srcRect/>
            <a:stretch>
              <a:fillRect/>
            </a:stretch>
          </p:blipFill>
          <p:spPr>
            <a:xfrm>
              <a:off x="438395" y="284141"/>
              <a:ext cx="1327" cy="1327"/>
            </a:xfrm>
            <a:prstGeom prst="rect">
              <a:avLst/>
            </a:prstGeom>
            <a:ln w="12700" cap="flat">
              <a:noFill/>
              <a:miter lim="400000"/>
            </a:ln>
            <a:effectLst/>
          </p:spPr>
        </p:pic>
        <p:pic>
          <p:nvPicPr>
            <p:cNvPr id="57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7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7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86" name="Group 586"/>
          <p:cNvGrpSpPr/>
          <p:nvPr/>
        </p:nvGrpSpPr>
        <p:grpSpPr>
          <a:xfrm>
            <a:off x="1395025" y="614060"/>
            <a:ext cx="643280" cy="487093"/>
            <a:chOff x="129158" y="0"/>
            <a:chExt cx="643278" cy="487092"/>
          </a:xfrm>
        </p:grpSpPr>
        <p:pic>
          <p:nvPicPr>
            <p:cNvPr id="57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82" name="Picture 581"/>
            <p:cNvPicPr/>
            <p:nvPr/>
          </p:nvPicPr>
          <p:blipFill>
            <a:blip/>
            <a:srcRect/>
            <a:stretch>
              <a:fillRect/>
            </a:stretch>
          </p:blipFill>
          <p:spPr>
            <a:xfrm>
              <a:off x="438395" y="284141"/>
              <a:ext cx="1327" cy="1327"/>
            </a:xfrm>
            <a:prstGeom prst="rect">
              <a:avLst/>
            </a:prstGeom>
            <a:ln w="12700" cap="flat">
              <a:noFill/>
              <a:miter lim="400000"/>
            </a:ln>
            <a:effectLst/>
          </p:spPr>
        </p:pic>
        <p:pic>
          <p:nvPicPr>
            <p:cNvPr id="58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8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8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94" name="Group 594"/>
          <p:cNvGrpSpPr/>
          <p:nvPr/>
        </p:nvGrpSpPr>
        <p:grpSpPr>
          <a:xfrm>
            <a:off x="1726336" y="1101152"/>
            <a:ext cx="643280" cy="487093"/>
            <a:chOff x="129158" y="0"/>
            <a:chExt cx="643278" cy="487092"/>
          </a:xfrm>
        </p:grpSpPr>
        <p:pic>
          <p:nvPicPr>
            <p:cNvPr id="58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90" name="Picture 589"/>
            <p:cNvPicPr/>
            <p:nvPr/>
          </p:nvPicPr>
          <p:blipFill>
            <a:blip/>
            <a:srcRect/>
            <a:stretch>
              <a:fillRect/>
            </a:stretch>
          </p:blipFill>
          <p:spPr>
            <a:xfrm>
              <a:off x="438395" y="284141"/>
              <a:ext cx="1327" cy="1327"/>
            </a:xfrm>
            <a:prstGeom prst="rect">
              <a:avLst/>
            </a:prstGeom>
            <a:ln w="12700" cap="flat">
              <a:noFill/>
              <a:miter lim="400000"/>
            </a:ln>
            <a:effectLst/>
          </p:spPr>
        </p:pic>
        <p:pic>
          <p:nvPicPr>
            <p:cNvPr id="59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9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9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595" name="pasted-image.pdf"/>
          <p:cNvPicPr/>
          <p:nvPr/>
        </p:nvPicPr>
        <p:blipFill>
          <a:blip r:embed="rId7">
            <a:extLst/>
          </a:blip>
          <a:stretch>
            <a:fillRect/>
          </a:stretch>
        </p:blipFill>
        <p:spPr>
          <a:xfrm>
            <a:off x="2843715" y="1206574"/>
            <a:ext cx="292498" cy="276249"/>
          </a:xfrm>
          <a:prstGeom prst="rect">
            <a:avLst/>
          </a:prstGeom>
          <a:ln w="12700">
            <a:miter lim="400000"/>
          </a:ln>
        </p:spPr>
      </p:pic>
      <p:pic>
        <p:nvPicPr>
          <p:cNvPr id="596" name="pasted-image.pdf"/>
          <p:cNvPicPr/>
          <p:nvPr/>
        </p:nvPicPr>
        <p:blipFill>
          <a:blip r:embed="rId7">
            <a:extLst/>
          </a:blip>
          <a:stretch>
            <a:fillRect/>
          </a:stretch>
        </p:blipFill>
        <p:spPr>
          <a:xfrm>
            <a:off x="2843715" y="719482"/>
            <a:ext cx="292498" cy="276249"/>
          </a:xfrm>
          <a:prstGeom prst="rect">
            <a:avLst/>
          </a:prstGeom>
          <a:ln w="12700">
            <a:miter lim="400000"/>
          </a:ln>
        </p:spPr>
      </p:pic>
      <p:pic>
        <p:nvPicPr>
          <p:cNvPr id="597" name="pasted-image.pdf"/>
          <p:cNvPicPr/>
          <p:nvPr/>
        </p:nvPicPr>
        <p:blipFill>
          <a:blip r:embed="rId7">
            <a:extLst/>
          </a:blip>
          <a:stretch>
            <a:fillRect/>
          </a:stretch>
        </p:blipFill>
        <p:spPr>
          <a:xfrm>
            <a:off x="2843715" y="232390"/>
            <a:ext cx="292498" cy="276248"/>
          </a:xfrm>
          <a:prstGeom prst="rect">
            <a:avLst/>
          </a:prstGeom>
          <a:ln w="12700">
            <a:miter lim="400000"/>
          </a:ln>
        </p:spPr>
      </p:pic>
      <p:sp>
        <p:nvSpPr>
          <p:cNvPr id="598" name="Shape 598"/>
          <p:cNvSpPr/>
          <p:nvPr/>
        </p:nvSpPr>
        <p:spPr>
          <a:xfrm>
            <a:off x="2408475" y="1344698"/>
            <a:ext cx="331313"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99" name="Shape 599"/>
          <p:cNvSpPr/>
          <p:nvPr/>
        </p:nvSpPr>
        <p:spPr>
          <a:xfrm>
            <a:off x="2131282" y="857606"/>
            <a:ext cx="608506"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0" name="Shape 600"/>
          <p:cNvSpPr/>
          <p:nvPr/>
        </p:nvSpPr>
        <p:spPr>
          <a:xfrm>
            <a:off x="1704924" y="377469"/>
            <a:ext cx="1033542"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1" name="Shape 601"/>
          <p:cNvSpPr/>
          <p:nvPr/>
        </p:nvSpPr>
        <p:spPr>
          <a:xfrm>
            <a:off x="2790587" y="139615"/>
            <a:ext cx="398755" cy="1435982"/>
          </a:xfrm>
          <a:prstGeom prst="roundRect">
            <a:avLst>
              <a:gd name="adj" fmla="val 15925"/>
            </a:avLst>
          </a:prstGeom>
          <a:ln w="25400">
            <a:solidFill>
              <a:srgbClr val="E59A2D"/>
            </a:solidFill>
            <a:custDash>
              <a:ds d="200000" sp="200000"/>
            </a:custDash>
            <a:miter lim="400000"/>
          </a:ln>
        </p:spPr>
        <p:txBody>
          <a:bodyPr lIns="0" tIns="0" rIns="0" bIns="0" anchor="ctr"/>
          <a:lstStyle/>
          <a:p>
            <a:pPr lvl="0"/>
            <a:endParaRPr/>
          </a:p>
        </p:txBody>
      </p:sp>
      <p:grpSp>
        <p:nvGrpSpPr>
          <p:cNvPr id="633" name="Group 633"/>
          <p:cNvGrpSpPr/>
          <p:nvPr/>
        </p:nvGrpSpPr>
        <p:grpSpPr>
          <a:xfrm>
            <a:off x="2042311" y="1588244"/>
            <a:ext cx="2174422" cy="1461279"/>
            <a:chOff x="129158" y="0"/>
            <a:chExt cx="2174420" cy="1461277"/>
          </a:xfrm>
        </p:grpSpPr>
        <p:grpSp>
          <p:nvGrpSpPr>
            <p:cNvPr id="609" name="Group 609"/>
            <p:cNvGrpSpPr/>
            <p:nvPr/>
          </p:nvGrpSpPr>
          <p:grpSpPr>
            <a:xfrm>
              <a:off x="129158" y="0"/>
              <a:ext cx="643280" cy="487093"/>
              <a:chOff x="129158" y="0"/>
              <a:chExt cx="643278" cy="487092"/>
            </a:xfrm>
          </p:grpSpPr>
          <p:pic>
            <p:nvPicPr>
              <p:cNvPr id="60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0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0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05" name="Picture 604"/>
              <p:cNvPicPr/>
              <p:nvPr/>
            </p:nvPicPr>
            <p:blipFill>
              <a:blip/>
              <a:srcRect/>
              <a:stretch>
                <a:fillRect/>
              </a:stretch>
            </p:blipFill>
            <p:spPr>
              <a:xfrm>
                <a:off x="438395" y="284141"/>
                <a:ext cx="1327" cy="1327"/>
              </a:xfrm>
              <a:prstGeom prst="rect">
                <a:avLst/>
              </a:prstGeom>
              <a:ln w="12700" cap="flat">
                <a:noFill/>
                <a:miter lim="400000"/>
              </a:ln>
              <a:effectLst/>
            </p:spPr>
          </p:pic>
          <p:pic>
            <p:nvPicPr>
              <p:cNvPr id="60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0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0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17" name="Group 617"/>
            <p:cNvGrpSpPr/>
            <p:nvPr/>
          </p:nvGrpSpPr>
          <p:grpSpPr>
            <a:xfrm>
              <a:off x="509263" y="487092"/>
              <a:ext cx="643280" cy="487093"/>
              <a:chOff x="129158" y="0"/>
              <a:chExt cx="643278" cy="487092"/>
            </a:xfrm>
          </p:grpSpPr>
          <p:pic>
            <p:nvPicPr>
              <p:cNvPr id="61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1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13" name="Picture 612"/>
              <p:cNvPicPr/>
              <p:nvPr/>
            </p:nvPicPr>
            <p:blipFill>
              <a:blip/>
              <a:srcRect/>
              <a:stretch>
                <a:fillRect/>
              </a:stretch>
            </p:blipFill>
            <p:spPr>
              <a:xfrm>
                <a:off x="438395" y="284141"/>
                <a:ext cx="1327" cy="1327"/>
              </a:xfrm>
              <a:prstGeom prst="rect">
                <a:avLst/>
              </a:prstGeom>
              <a:ln w="12700" cap="flat">
                <a:noFill/>
                <a:miter lim="400000"/>
              </a:ln>
              <a:effectLst/>
            </p:spPr>
          </p:pic>
          <p:pic>
            <p:nvPicPr>
              <p:cNvPr id="61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1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1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25" name="Group 625"/>
            <p:cNvGrpSpPr/>
            <p:nvPr/>
          </p:nvGrpSpPr>
          <p:grpSpPr>
            <a:xfrm>
              <a:off x="840574" y="974184"/>
              <a:ext cx="643280" cy="487094"/>
              <a:chOff x="129158" y="0"/>
              <a:chExt cx="643278" cy="487092"/>
            </a:xfrm>
          </p:grpSpPr>
          <p:pic>
            <p:nvPicPr>
              <p:cNvPr id="618"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9"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20"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21" name="Picture 620"/>
              <p:cNvPicPr/>
              <p:nvPr/>
            </p:nvPicPr>
            <p:blipFill>
              <a:blip/>
              <a:srcRect/>
              <a:stretch>
                <a:fillRect/>
              </a:stretch>
            </p:blipFill>
            <p:spPr>
              <a:xfrm>
                <a:off x="438395" y="284141"/>
                <a:ext cx="1327" cy="1327"/>
              </a:xfrm>
              <a:prstGeom prst="rect">
                <a:avLst/>
              </a:prstGeom>
              <a:ln w="12700" cap="flat">
                <a:noFill/>
                <a:miter lim="400000"/>
              </a:ln>
              <a:effectLst/>
            </p:spPr>
          </p:pic>
          <p:pic>
            <p:nvPicPr>
              <p:cNvPr id="622"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23"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24"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26"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27"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28"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29" name="Shape 629"/>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0" name="Shape 630"/>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1" name="Shape 631"/>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2" name="Shape 632"/>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grpSp>
        <p:nvGrpSpPr>
          <p:cNvPr id="665" name="Group 665"/>
          <p:cNvGrpSpPr/>
          <p:nvPr/>
        </p:nvGrpSpPr>
        <p:grpSpPr>
          <a:xfrm>
            <a:off x="3072320" y="3049522"/>
            <a:ext cx="2174422" cy="1461278"/>
            <a:chOff x="129158" y="0"/>
            <a:chExt cx="2174420" cy="1461277"/>
          </a:xfrm>
        </p:grpSpPr>
        <p:grpSp>
          <p:nvGrpSpPr>
            <p:cNvPr id="641" name="Group 641"/>
            <p:cNvGrpSpPr/>
            <p:nvPr/>
          </p:nvGrpSpPr>
          <p:grpSpPr>
            <a:xfrm>
              <a:off x="129158" y="0"/>
              <a:ext cx="643280" cy="487093"/>
              <a:chOff x="129158" y="0"/>
              <a:chExt cx="643278" cy="487092"/>
            </a:xfrm>
          </p:grpSpPr>
          <p:pic>
            <p:nvPicPr>
              <p:cNvPr id="634"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35"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36"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37" name="Picture 636"/>
              <p:cNvPicPr/>
              <p:nvPr/>
            </p:nvPicPr>
            <p:blipFill>
              <a:blip/>
              <a:srcRect/>
              <a:stretch>
                <a:fillRect/>
              </a:stretch>
            </p:blipFill>
            <p:spPr>
              <a:xfrm>
                <a:off x="438395" y="284141"/>
                <a:ext cx="1327" cy="1327"/>
              </a:xfrm>
              <a:prstGeom prst="rect">
                <a:avLst/>
              </a:prstGeom>
              <a:ln w="12700" cap="flat">
                <a:noFill/>
                <a:miter lim="400000"/>
              </a:ln>
              <a:effectLst/>
            </p:spPr>
          </p:pic>
          <p:pic>
            <p:nvPicPr>
              <p:cNvPr id="638"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39"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0"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49" name="Group 649"/>
            <p:cNvGrpSpPr/>
            <p:nvPr/>
          </p:nvGrpSpPr>
          <p:grpSpPr>
            <a:xfrm>
              <a:off x="509263" y="487092"/>
              <a:ext cx="643280" cy="487093"/>
              <a:chOff x="129158" y="0"/>
              <a:chExt cx="643278" cy="487092"/>
            </a:xfrm>
          </p:grpSpPr>
          <p:pic>
            <p:nvPicPr>
              <p:cNvPr id="64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4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4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45" name="Picture 644"/>
              <p:cNvPicPr/>
              <p:nvPr/>
            </p:nvPicPr>
            <p:blipFill>
              <a:blip/>
              <a:srcRect/>
              <a:stretch>
                <a:fillRect/>
              </a:stretch>
            </p:blipFill>
            <p:spPr>
              <a:xfrm>
                <a:off x="438395" y="284141"/>
                <a:ext cx="1327" cy="1327"/>
              </a:xfrm>
              <a:prstGeom prst="rect">
                <a:avLst/>
              </a:prstGeom>
              <a:ln w="12700" cap="flat">
                <a:noFill/>
                <a:miter lim="400000"/>
              </a:ln>
              <a:effectLst/>
            </p:spPr>
          </p:pic>
          <p:pic>
            <p:nvPicPr>
              <p:cNvPr id="64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4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57" name="Group 657"/>
            <p:cNvGrpSpPr/>
            <p:nvPr/>
          </p:nvGrpSpPr>
          <p:grpSpPr>
            <a:xfrm>
              <a:off x="840574" y="974184"/>
              <a:ext cx="643280" cy="487094"/>
              <a:chOff x="129158" y="0"/>
              <a:chExt cx="643278" cy="487092"/>
            </a:xfrm>
          </p:grpSpPr>
          <p:pic>
            <p:nvPicPr>
              <p:cNvPr id="65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5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5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53" name="Picture 652"/>
              <p:cNvPicPr/>
              <p:nvPr/>
            </p:nvPicPr>
            <p:blipFill>
              <a:blip/>
              <a:srcRect/>
              <a:stretch>
                <a:fillRect/>
              </a:stretch>
            </p:blipFill>
            <p:spPr>
              <a:xfrm>
                <a:off x="438395" y="284141"/>
                <a:ext cx="1327" cy="1327"/>
              </a:xfrm>
              <a:prstGeom prst="rect">
                <a:avLst/>
              </a:prstGeom>
              <a:ln w="12700" cap="flat">
                <a:noFill/>
                <a:miter lim="400000"/>
              </a:ln>
              <a:effectLst/>
            </p:spPr>
          </p:pic>
          <p:pic>
            <p:nvPicPr>
              <p:cNvPr id="65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5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5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58"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59"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60"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61" name="Shape 661"/>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2" name="Shape 662"/>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3" name="Shape 663"/>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4" name="Shape 664"/>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sp>
        <p:nvSpPr>
          <p:cNvPr id="666" name="Shape 666"/>
          <p:cNvSpPr/>
          <p:nvPr/>
        </p:nvSpPr>
        <p:spPr>
          <a:xfrm>
            <a:off x="3312557" y="50694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#1</a:t>
            </a:r>
          </a:p>
        </p:txBody>
      </p:sp>
      <p:sp>
        <p:nvSpPr>
          <p:cNvPr id="667" name="Shape 667"/>
          <p:cNvSpPr/>
          <p:nvPr/>
        </p:nvSpPr>
        <p:spPr>
          <a:xfrm>
            <a:off x="4333637" y="199011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#2</a:t>
            </a:r>
          </a:p>
        </p:txBody>
      </p:sp>
      <p:sp>
        <p:nvSpPr>
          <p:cNvPr id="668" name="Shape 668"/>
          <p:cNvSpPr/>
          <p:nvPr/>
        </p:nvSpPr>
        <p:spPr>
          <a:xfrm>
            <a:off x="5380116" y="3451391"/>
            <a:ext cx="768999"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#3</a:t>
            </a:r>
          </a:p>
        </p:txBody>
      </p:sp>
      <p:sp>
        <p:nvSpPr>
          <p:cNvPr id="669" name="Shape 669"/>
          <p:cNvSpPr/>
          <p:nvPr/>
        </p:nvSpPr>
        <p:spPr>
          <a:xfrm>
            <a:off x="1019100" y="1154177"/>
            <a:ext cx="2160256" cy="2794505"/>
          </a:xfrm>
          <a:prstGeom prst="line">
            <a:avLst/>
          </a:prstGeom>
          <a:ln w="25400">
            <a:solidFill>
              <a:srgbClr val="2D827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70" name="Shape 670"/>
          <p:cNvSpPr/>
          <p:nvPr/>
        </p:nvSpPr>
        <p:spPr>
          <a:xfrm rot="3155621">
            <a:off x="1136182" y="2391409"/>
            <a:ext cx="1585253" cy="320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300">
                <a:solidFill>
                  <a:srgbClr val="2D827B"/>
                </a:solidFill>
                <a:latin typeface="Avenir Next Medium"/>
                <a:ea typeface="Avenir Next Medium"/>
                <a:cs typeface="Avenir Next Medium"/>
                <a:sym typeface="Avenir Next Medium"/>
              </a:defRPr>
            </a:lvl1pPr>
          </a:lstStyle>
          <a:p>
            <a:pPr lvl="0">
              <a:defRPr sz="1800">
                <a:solidFill>
                  <a:srgbClr val="000000"/>
                </a:solidFill>
                <a:uFillTx/>
              </a:defRPr>
            </a:pPr>
            <a:r>
              <a:rPr sz="1300">
                <a:solidFill>
                  <a:srgbClr val="2D827B"/>
                </a:solidFill>
                <a:uFill>
                  <a:solidFill>
                    <a:srgbClr val="4D4D4D"/>
                  </a:solidFill>
                </a:uFill>
              </a:rPr>
              <a:t>Agile Development</a:t>
            </a:r>
          </a:p>
        </p:txBody>
      </p:sp>
      <p:grpSp>
        <p:nvGrpSpPr>
          <p:cNvPr id="677" name="Group 677"/>
          <p:cNvGrpSpPr/>
          <p:nvPr/>
        </p:nvGrpSpPr>
        <p:grpSpPr>
          <a:xfrm>
            <a:off x="4463251" y="126967"/>
            <a:ext cx="3794988" cy="4333033"/>
            <a:chOff x="0" y="0"/>
            <a:chExt cx="3794986" cy="4333031"/>
          </a:xfrm>
        </p:grpSpPr>
        <p:sp>
          <p:nvSpPr>
            <p:cNvPr id="671" name="Shape 671"/>
            <p:cNvSpPr/>
            <p:nvPr/>
          </p:nvSpPr>
          <p:spPr>
            <a:xfrm flipV="1">
              <a:off x="-1" y="0"/>
              <a:ext cx="2"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2" name="Shape 672"/>
            <p:cNvSpPr/>
            <p:nvPr/>
          </p:nvSpPr>
          <p:spPr>
            <a:xfrm>
              <a:off x="0" y="1448577"/>
              <a:ext cx="1256529"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3" name="Shape 673"/>
            <p:cNvSpPr/>
            <p:nvPr/>
          </p:nvSpPr>
          <p:spPr>
            <a:xfrm flipV="1">
              <a:off x="1269228" y="1435877"/>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4" name="Shape 674"/>
            <p:cNvSpPr/>
            <p:nvPr/>
          </p:nvSpPr>
          <p:spPr>
            <a:xfrm>
              <a:off x="1269228" y="2884454"/>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5" name="Shape 675"/>
            <p:cNvSpPr/>
            <p:nvPr/>
          </p:nvSpPr>
          <p:spPr>
            <a:xfrm flipV="1">
              <a:off x="2538457" y="2871754"/>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6" name="Shape 676"/>
            <p:cNvSpPr/>
            <p:nvPr/>
          </p:nvSpPr>
          <p:spPr>
            <a:xfrm>
              <a:off x="2538457" y="4320331"/>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678" name="Shape 678"/>
          <p:cNvSpPr/>
          <p:nvPr/>
        </p:nvSpPr>
        <p:spPr>
          <a:xfrm>
            <a:off x="5852744" y="1930263"/>
            <a:ext cx="1547979"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Waterfall</a:t>
            </a:r>
          </a:p>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Organization!</a:t>
            </a:r>
          </a:p>
        </p:txBody>
      </p:sp>
    </p:spTree>
  </p:cSld>
  <p:clrMapOvr>
    <a:masterClrMapping/>
  </p:clrMapOvr>
  <p:transition xmlns:p14="http://schemas.microsoft.com/office/powerpoint/2010/mai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pasted-image.pdf"/>
          <p:cNvPicPr/>
          <p:nvPr/>
        </p:nvPicPr>
        <p:blipFill>
          <a:blip r:embed="rId3">
            <a:alphaModFix amt="12000"/>
            <a:extLst/>
          </a:blip>
          <a:stretch>
            <a:fillRect/>
          </a:stretch>
        </p:blipFill>
        <p:spPr>
          <a:xfrm>
            <a:off x="1614059" y="31310"/>
            <a:ext cx="6158307" cy="4665384"/>
          </a:xfrm>
          <a:prstGeom prst="rect">
            <a:avLst/>
          </a:prstGeom>
          <a:ln w="12700">
            <a:miter lim="400000"/>
          </a:ln>
        </p:spPr>
      </p:pic>
      <p:pic>
        <p:nvPicPr>
          <p:cNvPr id="555" name="pasted-image.pdf"/>
          <p:cNvPicPr/>
          <p:nvPr/>
        </p:nvPicPr>
        <p:blipFill>
          <a:blip r:embed="rId4">
            <a:extLst/>
          </a:blip>
          <a:stretch>
            <a:fillRect/>
          </a:stretch>
        </p:blipFill>
        <p:spPr>
          <a:xfrm>
            <a:off x="3673828" y="1481352"/>
            <a:ext cx="1511301" cy="1993901"/>
          </a:xfrm>
          <a:prstGeom prst="rect">
            <a:avLst/>
          </a:prstGeom>
          <a:ln w="12700">
            <a:miter lim="400000"/>
          </a:ln>
        </p:spPr>
      </p:pic>
      <p:pic>
        <p:nvPicPr>
          <p:cNvPr id="556" name="pasted-image.pdf"/>
          <p:cNvPicPr/>
          <p:nvPr/>
        </p:nvPicPr>
        <p:blipFill>
          <a:blip r:embed="rId5">
            <a:extLst/>
          </a:blip>
          <a:stretch>
            <a:fillRect/>
          </a:stretch>
        </p:blipFill>
        <p:spPr>
          <a:xfrm>
            <a:off x="1611026" y="909818"/>
            <a:ext cx="762001" cy="1079501"/>
          </a:xfrm>
          <a:prstGeom prst="rect">
            <a:avLst/>
          </a:prstGeom>
          <a:ln w="12700">
            <a:miter lim="400000"/>
          </a:ln>
        </p:spPr>
      </p:pic>
      <p:sp>
        <p:nvSpPr>
          <p:cNvPr id="557" name="Shape 5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558" name="Shape 558"/>
          <p:cNvSpPr>
            <a:spLocks noGrp="1"/>
          </p:cNvSpPr>
          <p:nvPr>
            <p:ph type="title"/>
          </p:nvPr>
        </p:nvSpPr>
        <p:spPr>
          <a:xfrm>
            <a:off x="366713" y="1730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Keep the Wheel Spinning!</a:t>
            </a:r>
          </a:p>
        </p:txBody>
      </p:sp>
      <p:pic>
        <p:nvPicPr>
          <p:cNvPr id="559" name="Picture 558"/>
          <p:cNvPicPr/>
          <p:nvPr/>
        </p:nvPicPr>
        <p:blipFill>
          <a:blip/>
          <a:stretch>
            <a:fillRect/>
          </a:stretch>
        </p:blipFill>
        <p:spPr>
          <a:xfrm>
            <a:off x="4572900" y="2752824"/>
            <a:ext cx="12701" cy="12701"/>
          </a:xfrm>
          <a:prstGeom prst="rect">
            <a:avLst/>
          </a:prstGeom>
          <a:ln w="12700">
            <a:miter lim="400000"/>
          </a:ln>
        </p:spPr>
      </p:pic>
      <p:sp>
        <p:nvSpPr>
          <p:cNvPr id="560" name="Shape 560"/>
          <p:cNvSpPr/>
          <p:nvPr/>
        </p:nvSpPr>
        <p:spPr>
          <a:xfrm>
            <a:off x="3898948" y="1956331"/>
            <a:ext cx="1061060"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Design</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Develop</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Test</a:t>
            </a:r>
          </a:p>
        </p:txBody>
      </p:sp>
      <p:sp>
        <p:nvSpPr>
          <p:cNvPr id="561" name="Shape 561"/>
          <p:cNvSpPr/>
          <p:nvPr/>
        </p:nvSpPr>
        <p:spPr>
          <a:xfrm>
            <a:off x="1397603" y="2021914"/>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Feedback</a:t>
            </a:r>
          </a:p>
        </p:txBody>
      </p:sp>
      <p:sp>
        <p:nvSpPr>
          <p:cNvPr id="562" name="Shape 562"/>
          <p:cNvSpPr/>
          <p:nvPr/>
        </p:nvSpPr>
        <p:spPr>
          <a:xfrm>
            <a:off x="6149474" y="2478302"/>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Delivery</a:t>
            </a:r>
          </a:p>
        </p:txBody>
      </p:sp>
      <p:sp>
        <p:nvSpPr>
          <p:cNvPr id="563" name="Shape 563"/>
          <p:cNvSpPr/>
          <p:nvPr/>
        </p:nvSpPr>
        <p:spPr>
          <a:xfrm>
            <a:off x="3648428" y="4089752"/>
            <a:ext cx="1047116"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A7A7A7"/>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A7A7A7"/>
                </a:solidFill>
                <a:uFill>
                  <a:solidFill>
                    <a:srgbClr val="4D4D4D"/>
                  </a:solidFill>
                </a:uFill>
              </a:rPr>
              <a:t>Analytics</a:t>
            </a:r>
          </a:p>
        </p:txBody>
      </p:sp>
      <p:pic>
        <p:nvPicPr>
          <p:cNvPr id="564" name="pasted-image.pdf"/>
          <p:cNvPicPr/>
          <p:nvPr/>
        </p:nvPicPr>
        <p:blipFill>
          <a:blip r:embed="rId5">
            <a:extLst/>
          </a:blip>
          <a:stretch>
            <a:fillRect/>
          </a:stretch>
        </p:blipFill>
        <p:spPr>
          <a:xfrm>
            <a:off x="6362898" y="3241753"/>
            <a:ext cx="762001" cy="1079501"/>
          </a:xfrm>
          <a:prstGeom prst="rect">
            <a:avLst/>
          </a:prstGeom>
          <a:ln w="12700">
            <a:miter lim="400000"/>
          </a:ln>
        </p:spPr>
      </p:pic>
      <p:pic>
        <p:nvPicPr>
          <p:cNvPr id="565" name="pasted-image.pdf"/>
          <p:cNvPicPr/>
          <p:nvPr/>
        </p:nvPicPr>
        <p:blipFill>
          <a:blip r:embed="rId6">
            <a:extLst/>
          </a:blip>
          <a:stretch>
            <a:fillRect/>
          </a:stretch>
        </p:blipFill>
        <p:spPr>
          <a:xfrm rot="10800000">
            <a:off x="2490033" y="1099256"/>
            <a:ext cx="1435101" cy="1231901"/>
          </a:xfrm>
          <a:prstGeom prst="rect">
            <a:avLst/>
          </a:prstGeom>
          <a:ln w="12700">
            <a:miter lim="400000"/>
          </a:ln>
        </p:spPr>
      </p:pic>
      <p:pic>
        <p:nvPicPr>
          <p:cNvPr id="566" name="pasted-image.pdf"/>
          <p:cNvPicPr/>
          <p:nvPr/>
        </p:nvPicPr>
        <p:blipFill>
          <a:blip r:embed="rId6">
            <a:extLst/>
          </a:blip>
          <a:stretch>
            <a:fillRect/>
          </a:stretch>
        </p:blipFill>
        <p:spPr>
          <a:xfrm rot="10800000">
            <a:off x="4837191" y="3166552"/>
            <a:ext cx="1435101" cy="1231901"/>
          </a:xfrm>
          <a:prstGeom prst="rect">
            <a:avLst/>
          </a:prstGeom>
          <a:ln w="12700">
            <a:miter lim="400000"/>
          </a:ln>
        </p:spPr>
      </p:pic>
    </p:spTree>
  </p:cSld>
  <p:clrMapOvr>
    <a:masterClrMapping/>
  </p:clrMapOvr>
  <p:transition xmlns:p14="http://schemas.microsoft.com/office/powerpoint/2010/mai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Silo Delivery</a:t>
            </a:r>
          </a:p>
        </p:txBody>
      </p:sp>
      <p:sp>
        <p:nvSpPr>
          <p:cNvPr id="683" name="Shape 6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684" name="Shape 684"/>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Project Mgmt</a:t>
            </a:r>
          </a:p>
        </p:txBody>
      </p:sp>
      <p:sp>
        <p:nvSpPr>
          <p:cNvPr id="685" name="Shape 685"/>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686" name="Shape 686"/>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687" name="Shape 687"/>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688" name="Shape 688"/>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689" name="Shape 689"/>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0" name="Shape 690"/>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1" name="Shape 691"/>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2" name="Shape 692"/>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693" name="Shape 693"/>
          <p:cNvSpPr/>
          <p:nvPr/>
        </p:nvSpPr>
        <p:spPr>
          <a:xfrm>
            <a:off x="793382" y="2940408"/>
            <a:ext cx="755723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MONOLITHIC DELIVERY</a:t>
            </a:r>
          </a:p>
        </p:txBody>
      </p:sp>
      <p:pic>
        <p:nvPicPr>
          <p:cNvPr id="694" name="pasted-image.pdf"/>
          <p:cNvPicPr/>
          <p:nvPr/>
        </p:nvPicPr>
        <p:blipFill>
          <a:blip r:embed="rId3">
            <a:extLst/>
          </a:blip>
          <a:stretch>
            <a:fillRect/>
          </a:stretch>
        </p:blipFill>
        <p:spPr>
          <a:xfrm>
            <a:off x="4628455" y="1218598"/>
            <a:ext cx="723345" cy="723345"/>
          </a:xfrm>
          <a:prstGeom prst="rect">
            <a:avLst/>
          </a:prstGeom>
          <a:ln w="12700">
            <a:miter lim="400000"/>
          </a:ln>
        </p:spPr>
      </p:pic>
      <p:pic>
        <p:nvPicPr>
          <p:cNvPr id="695" name="pasted-image.pdf"/>
          <p:cNvPicPr/>
          <p:nvPr/>
        </p:nvPicPr>
        <p:blipFill>
          <a:blip r:embed="rId4">
            <a:extLst/>
          </a:blip>
          <a:stretch>
            <a:fillRect/>
          </a:stretch>
        </p:blipFill>
        <p:spPr>
          <a:xfrm>
            <a:off x="3756916" y="995315"/>
            <a:ext cx="767895" cy="946628"/>
          </a:xfrm>
          <a:prstGeom prst="rect">
            <a:avLst/>
          </a:prstGeom>
          <a:ln w="12700">
            <a:miter lim="400000"/>
          </a:ln>
        </p:spPr>
      </p:pic>
      <p:pic>
        <p:nvPicPr>
          <p:cNvPr id="696" name="pasted-image.pdf"/>
          <p:cNvPicPr/>
          <p:nvPr/>
        </p:nvPicPr>
        <p:blipFill>
          <a:blip r:embed="rId5">
            <a:extLst/>
          </a:blip>
          <a:stretch>
            <a:fillRect/>
          </a:stretch>
        </p:blipFill>
        <p:spPr>
          <a:xfrm>
            <a:off x="5893272" y="1044291"/>
            <a:ext cx="1644649" cy="897652"/>
          </a:xfrm>
          <a:prstGeom prst="rect">
            <a:avLst/>
          </a:prstGeom>
          <a:ln w="12700">
            <a:miter lim="400000"/>
          </a:ln>
        </p:spPr>
      </p:pic>
      <p:pic>
        <p:nvPicPr>
          <p:cNvPr id="697" name="pasted-image.pdf"/>
          <p:cNvPicPr/>
          <p:nvPr/>
        </p:nvPicPr>
        <p:blipFill>
          <a:blip r:embed="rId6">
            <a:extLst/>
          </a:blip>
          <a:stretch>
            <a:fillRect/>
          </a:stretch>
        </p:blipFill>
        <p:spPr>
          <a:xfrm>
            <a:off x="1418438" y="1767311"/>
            <a:ext cx="349265" cy="349264"/>
          </a:xfrm>
          <a:prstGeom prst="rect">
            <a:avLst/>
          </a:prstGeom>
          <a:ln w="12700">
            <a:miter lim="400000"/>
          </a:ln>
        </p:spPr>
      </p:pic>
      <p:pic>
        <p:nvPicPr>
          <p:cNvPr id="698" name="pasted-image.pdf"/>
          <p:cNvPicPr/>
          <p:nvPr/>
        </p:nvPicPr>
        <p:blipFill>
          <a:blip r:embed="rId7">
            <a:extLst/>
          </a:blip>
          <a:stretch>
            <a:fillRect/>
          </a:stretch>
        </p:blipFill>
        <p:spPr>
          <a:xfrm>
            <a:off x="1494638" y="1718613"/>
            <a:ext cx="368639" cy="359862"/>
          </a:xfrm>
          <a:prstGeom prst="rect">
            <a:avLst/>
          </a:prstGeom>
          <a:ln w="12700">
            <a:miter lim="400000"/>
          </a:ln>
        </p:spPr>
      </p:pic>
      <p:pic>
        <p:nvPicPr>
          <p:cNvPr id="699" name="pasted-image.pdf"/>
          <p:cNvPicPr/>
          <p:nvPr/>
        </p:nvPicPr>
        <p:blipFill>
          <a:blip r:embed="rId7">
            <a:extLst/>
          </a:blip>
          <a:stretch>
            <a:fillRect/>
          </a:stretch>
        </p:blipFill>
        <p:spPr>
          <a:xfrm>
            <a:off x="1504156" y="1767311"/>
            <a:ext cx="368639" cy="359862"/>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1000" fill="hold"/>
                                        <p:tgtEl>
                                          <p:spTgt spid="693"/>
                                        </p:tgtEl>
                                        <p:attrNameLst>
                                          <p:attrName>ppt_w</p:attrName>
                                        </p:attrNameLst>
                                      </p:cBhvr>
                                      <p:tavLst>
                                        <p:tav tm="0">
                                          <p:val>
                                            <p:fltVal val="0"/>
                                          </p:val>
                                        </p:tav>
                                        <p:tav tm="100000">
                                          <p:val>
                                            <p:strVal val="#ppt_w"/>
                                          </p:val>
                                        </p:tav>
                                      </p:tavLst>
                                    </p:anim>
                                    <p:anim calcmode="lin" valueType="num">
                                      <p:cBhvr>
                                        <p:cTn id="8" dur="1000" fill="hold"/>
                                        <p:tgtEl>
                                          <p:spTgt spid="69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0" presetClass="entr" presetSubtype="0" fill="hold" grpId="2" nodeType="afterEffect">
                                  <p:stCondLst>
                                    <p:cond delay="0"/>
                                  </p:stCondLst>
                                  <p:iterate>
                                    <p:tmAbs val="0"/>
                                  </p:iterate>
                                  <p:childTnLst>
                                    <p:set>
                                      <p:cBhvr>
                                        <p:cTn id="11" fill="hold"/>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par>
                          <p:cTn id="13" fill="hold">
                            <p:stCondLst>
                              <p:cond delay="2000"/>
                            </p:stCondLst>
                            <p:childTnLst>
                              <p:par>
                                <p:cTn id="14" presetID="10" presetClass="exit" presetSubtype="0" fill="hold" grpId="3" nodeType="afterEffect">
                                  <p:stCondLst>
                                    <p:cond delay="0"/>
                                  </p:stCondLst>
                                  <p:iterate>
                                    <p:tmAbs val="0"/>
                                  </p:iterate>
                                  <p:childTnLst>
                                    <p:animEffect transition="out" filter="fade">
                                      <p:cBhvr>
                                        <p:cTn id="15" dur="1000" fill="hold"/>
                                        <p:tgtEl>
                                          <p:spTgt spid="697"/>
                                        </p:tgtEl>
                                      </p:cBhvr>
                                    </p:animEffect>
                                    <p:set>
                                      <p:cBhvr>
                                        <p:cTn id="16" fill="hold">
                                          <p:stCondLst>
                                            <p:cond delay="999"/>
                                          </p:stCondLst>
                                        </p:cTn>
                                        <p:tgtEl>
                                          <p:spTgt spid="697"/>
                                        </p:tgtEl>
                                        <p:attrNameLst>
                                          <p:attrName>style.visibility</p:attrName>
                                        </p:attrNameLst>
                                      </p:cBhvr>
                                      <p:to>
                                        <p:strVal val="hidden"/>
                                      </p:to>
                                    </p:set>
                                  </p:childTnLst>
                                </p:cTn>
                              </p:par>
                            </p:childTnLst>
                          </p:cTn>
                        </p:par>
                        <p:par>
                          <p:cTn id="17" fill="hold">
                            <p:stCondLst>
                              <p:cond delay="3000"/>
                            </p:stCondLst>
                            <p:childTnLst>
                              <p:par>
                                <p:cTn id="18" presetID="23" presetClass="entr" presetSubtype="16" fill="hold" grpId="4" nodeType="afterEffect">
                                  <p:stCondLst>
                                    <p:cond delay="0"/>
                                  </p:stCondLst>
                                  <p:iterate type="lt">
                                    <p:tmAbs val="0"/>
                                  </p:iterate>
                                  <p:childTnLst>
                                    <p:set>
                                      <p:cBhvr>
                                        <p:cTn id="19" fill="hold"/>
                                        <p:tgtEl>
                                          <p:spTgt spid="695"/>
                                        </p:tgtEl>
                                        <p:attrNameLst>
                                          <p:attrName>style.visibility</p:attrName>
                                        </p:attrNameLst>
                                      </p:cBhvr>
                                      <p:to>
                                        <p:strVal val="visible"/>
                                      </p:to>
                                    </p:set>
                                    <p:anim calcmode="lin" valueType="num">
                                      <p:cBhvr>
                                        <p:cTn id="20" dur="1000" fill="hold"/>
                                        <p:tgtEl>
                                          <p:spTgt spid="695"/>
                                        </p:tgtEl>
                                        <p:attrNameLst>
                                          <p:attrName>ppt_w</p:attrName>
                                        </p:attrNameLst>
                                      </p:cBhvr>
                                      <p:tavLst>
                                        <p:tav tm="0">
                                          <p:val>
                                            <p:strVal val="4*#ppt_w"/>
                                          </p:val>
                                        </p:tav>
                                        <p:tav tm="100000">
                                          <p:val>
                                            <p:strVal val="#ppt_w"/>
                                          </p:val>
                                        </p:tav>
                                      </p:tavLst>
                                    </p:anim>
                                    <p:anim calcmode="lin" valueType="num">
                                      <p:cBhvr>
                                        <p:cTn id="21" dur="1000" fill="hold"/>
                                        <p:tgtEl>
                                          <p:spTgt spid="695"/>
                                        </p:tgtEl>
                                        <p:attrNameLst>
                                          <p:attrName>ppt_h</p:attrName>
                                        </p:attrNameLst>
                                      </p:cBhvr>
                                      <p:tavLst>
                                        <p:tav tm="0">
                                          <p:val>
                                            <p:strVal val="4*#ppt_h"/>
                                          </p:val>
                                        </p:tav>
                                        <p:tav tm="100000">
                                          <p:val>
                                            <p:strVal val="#ppt_h"/>
                                          </p:val>
                                        </p:tav>
                                      </p:tavLst>
                                    </p:anim>
                                  </p:childTnLst>
                                </p:cTn>
                              </p:par>
                            </p:childTnLst>
                          </p:cTn>
                        </p:par>
                        <p:par>
                          <p:cTn id="22" fill="hold">
                            <p:stCondLst>
                              <p:cond delay="4000"/>
                            </p:stCondLst>
                            <p:childTnLst>
                              <p:par>
                                <p:cTn id="23" presetID="10" presetClass="entr" presetSubtype="0" fill="hold" grpId="5" nodeType="afterEffect">
                                  <p:stCondLst>
                                    <p:cond delay="0"/>
                                  </p:stCondLst>
                                  <p:iterate>
                                    <p:tmAbs val="0"/>
                                  </p:iterate>
                                  <p:childTnLst>
                                    <p:set>
                                      <p:cBhvr>
                                        <p:cTn id="24" fill="hold"/>
                                        <p:tgtEl>
                                          <p:spTgt spid="698"/>
                                        </p:tgtEl>
                                        <p:attrNameLst>
                                          <p:attrName>style.visibility</p:attrName>
                                        </p:attrNameLst>
                                      </p:cBhvr>
                                      <p:to>
                                        <p:strVal val="visible"/>
                                      </p:to>
                                    </p:set>
                                    <p:animEffect transition="in" filter="fade">
                                      <p:cBhvr>
                                        <p:cTn id="25" dur="1000"/>
                                        <p:tgtEl>
                                          <p:spTgt spid="698"/>
                                        </p:tgtEl>
                                      </p:cBhvr>
                                    </p:animEffect>
                                  </p:childTnLst>
                                </p:cTn>
                              </p:par>
                            </p:childTnLst>
                          </p:cTn>
                        </p:par>
                        <p:par>
                          <p:cTn id="26" fill="hold">
                            <p:stCondLst>
                              <p:cond delay="5000"/>
                            </p:stCondLst>
                            <p:childTnLst>
                              <p:par>
                                <p:cTn id="27" presetID="10" presetClass="exit" presetSubtype="0" fill="hold" grpId="6" nodeType="afterEffect">
                                  <p:stCondLst>
                                    <p:cond delay="0"/>
                                  </p:stCondLst>
                                  <p:iterate>
                                    <p:tmAbs val="0"/>
                                  </p:iterate>
                                  <p:childTnLst>
                                    <p:animEffect transition="out" filter="fade">
                                      <p:cBhvr>
                                        <p:cTn id="28" dur="1000" fill="hold"/>
                                        <p:tgtEl>
                                          <p:spTgt spid="698"/>
                                        </p:tgtEl>
                                      </p:cBhvr>
                                    </p:animEffect>
                                    <p:set>
                                      <p:cBhvr>
                                        <p:cTn id="29" fill="hold">
                                          <p:stCondLst>
                                            <p:cond delay="999"/>
                                          </p:stCondLst>
                                        </p:cTn>
                                        <p:tgtEl>
                                          <p:spTgt spid="698"/>
                                        </p:tgtEl>
                                        <p:attrNameLst>
                                          <p:attrName>style.visibility</p:attrName>
                                        </p:attrNameLst>
                                      </p:cBhvr>
                                      <p:to>
                                        <p:strVal val="hidden"/>
                                      </p:to>
                                    </p:set>
                                  </p:childTnLst>
                                </p:cTn>
                              </p:par>
                            </p:childTnLst>
                          </p:cTn>
                        </p:par>
                        <p:par>
                          <p:cTn id="30" fill="hold">
                            <p:stCondLst>
                              <p:cond delay="6000"/>
                            </p:stCondLst>
                            <p:childTnLst>
                              <p:par>
                                <p:cTn id="31" presetID="23" presetClass="entr" presetSubtype="16" fill="hold" grpId="7" nodeType="afterEffect">
                                  <p:stCondLst>
                                    <p:cond delay="0"/>
                                  </p:stCondLst>
                                  <p:iterate type="lt">
                                    <p:tmAbs val="0"/>
                                  </p:iterate>
                                  <p:childTnLst>
                                    <p:set>
                                      <p:cBhvr>
                                        <p:cTn id="32" fill="hold"/>
                                        <p:tgtEl>
                                          <p:spTgt spid="694"/>
                                        </p:tgtEl>
                                        <p:attrNameLst>
                                          <p:attrName>style.visibility</p:attrName>
                                        </p:attrNameLst>
                                      </p:cBhvr>
                                      <p:to>
                                        <p:strVal val="visible"/>
                                      </p:to>
                                    </p:set>
                                    <p:anim calcmode="lin" valueType="num">
                                      <p:cBhvr>
                                        <p:cTn id="33" dur="1000" fill="hold"/>
                                        <p:tgtEl>
                                          <p:spTgt spid="694"/>
                                        </p:tgtEl>
                                        <p:attrNameLst>
                                          <p:attrName>ppt_w</p:attrName>
                                        </p:attrNameLst>
                                      </p:cBhvr>
                                      <p:tavLst>
                                        <p:tav tm="0">
                                          <p:val>
                                            <p:strVal val="4*#ppt_w"/>
                                          </p:val>
                                        </p:tav>
                                        <p:tav tm="100000">
                                          <p:val>
                                            <p:strVal val="#ppt_w"/>
                                          </p:val>
                                        </p:tav>
                                      </p:tavLst>
                                    </p:anim>
                                    <p:anim calcmode="lin" valueType="num">
                                      <p:cBhvr>
                                        <p:cTn id="34" dur="1000" fill="hold"/>
                                        <p:tgtEl>
                                          <p:spTgt spid="694"/>
                                        </p:tgtEl>
                                        <p:attrNameLst>
                                          <p:attrName>ppt_h</p:attrName>
                                        </p:attrNameLst>
                                      </p:cBhvr>
                                      <p:tavLst>
                                        <p:tav tm="0">
                                          <p:val>
                                            <p:strVal val="4*#ppt_h"/>
                                          </p:val>
                                        </p:tav>
                                        <p:tav tm="100000">
                                          <p:val>
                                            <p:strVal val="#ppt_h"/>
                                          </p:val>
                                        </p:tav>
                                      </p:tavLst>
                                    </p:anim>
                                  </p:childTnLst>
                                </p:cTn>
                              </p:par>
                            </p:childTnLst>
                          </p:cTn>
                        </p:par>
                        <p:par>
                          <p:cTn id="35" fill="hold">
                            <p:stCondLst>
                              <p:cond delay="7000"/>
                            </p:stCondLst>
                            <p:childTnLst>
                              <p:par>
                                <p:cTn id="36" presetID="10" presetClass="entr" presetSubtype="0" fill="hold" grpId="8" nodeType="afterEffect">
                                  <p:stCondLst>
                                    <p:cond delay="0"/>
                                  </p:stCondLst>
                                  <p:iterate>
                                    <p:tmAbs val="0"/>
                                  </p:iterate>
                                  <p:childTnLst>
                                    <p:set>
                                      <p:cBhvr>
                                        <p:cTn id="37" fill="hold"/>
                                        <p:tgtEl>
                                          <p:spTgt spid="699"/>
                                        </p:tgtEl>
                                        <p:attrNameLst>
                                          <p:attrName>style.visibility</p:attrName>
                                        </p:attrNameLst>
                                      </p:cBhvr>
                                      <p:to>
                                        <p:strVal val="visible"/>
                                      </p:to>
                                    </p:set>
                                    <p:animEffect transition="in" filter="fade">
                                      <p:cBhvr>
                                        <p:cTn id="38" dur="1000"/>
                                        <p:tgtEl>
                                          <p:spTgt spid="699"/>
                                        </p:tgtEl>
                                      </p:cBhvr>
                                    </p:animEffect>
                                  </p:childTnLst>
                                </p:cTn>
                              </p:par>
                            </p:childTnLst>
                          </p:cTn>
                        </p:par>
                        <p:par>
                          <p:cTn id="39" fill="hold">
                            <p:stCondLst>
                              <p:cond delay="8000"/>
                            </p:stCondLst>
                            <p:childTnLst>
                              <p:par>
                                <p:cTn id="40" presetID="10" presetClass="exit" presetSubtype="0" fill="hold" grpId="9" nodeType="afterEffect">
                                  <p:stCondLst>
                                    <p:cond delay="0"/>
                                  </p:stCondLst>
                                  <p:iterate>
                                    <p:tmAbs val="0"/>
                                  </p:iterate>
                                  <p:childTnLst>
                                    <p:animEffect transition="out" filter="fade">
                                      <p:cBhvr>
                                        <p:cTn id="41" dur="1000" fill="hold"/>
                                        <p:tgtEl>
                                          <p:spTgt spid="699"/>
                                        </p:tgtEl>
                                      </p:cBhvr>
                                    </p:animEffect>
                                    <p:set>
                                      <p:cBhvr>
                                        <p:cTn id="42" fill="hold">
                                          <p:stCondLst>
                                            <p:cond delay="999"/>
                                          </p:stCondLst>
                                        </p:cTn>
                                        <p:tgtEl>
                                          <p:spTgt spid="699"/>
                                        </p:tgtEl>
                                        <p:attrNameLst>
                                          <p:attrName>style.visibility</p:attrName>
                                        </p:attrNameLst>
                                      </p:cBhvr>
                                      <p:to>
                                        <p:strVal val="hidden"/>
                                      </p:to>
                                    </p:set>
                                  </p:childTnLst>
                                </p:cTn>
                              </p:par>
                            </p:childTnLst>
                          </p:cTn>
                        </p:par>
                        <p:par>
                          <p:cTn id="43" fill="hold">
                            <p:stCondLst>
                              <p:cond delay="9000"/>
                            </p:stCondLst>
                            <p:childTnLst>
                              <p:par>
                                <p:cTn id="44" presetID="23" presetClass="entr" presetSubtype="16" fill="hold" grpId="10" nodeType="afterEffect">
                                  <p:stCondLst>
                                    <p:cond delay="0"/>
                                  </p:stCondLst>
                                  <p:iterate type="lt">
                                    <p:tmAbs val="0"/>
                                  </p:iterate>
                                  <p:childTnLst>
                                    <p:set>
                                      <p:cBhvr>
                                        <p:cTn id="45" fill="hold"/>
                                        <p:tgtEl>
                                          <p:spTgt spid="696"/>
                                        </p:tgtEl>
                                        <p:attrNameLst>
                                          <p:attrName>style.visibility</p:attrName>
                                        </p:attrNameLst>
                                      </p:cBhvr>
                                      <p:to>
                                        <p:strVal val="visible"/>
                                      </p:to>
                                    </p:set>
                                    <p:anim calcmode="lin" valueType="num">
                                      <p:cBhvr>
                                        <p:cTn id="46" dur="1000" fill="hold"/>
                                        <p:tgtEl>
                                          <p:spTgt spid="696"/>
                                        </p:tgtEl>
                                        <p:attrNameLst>
                                          <p:attrName>ppt_w</p:attrName>
                                        </p:attrNameLst>
                                      </p:cBhvr>
                                      <p:tavLst>
                                        <p:tav tm="0">
                                          <p:val>
                                            <p:strVal val="4*#ppt_w"/>
                                          </p:val>
                                        </p:tav>
                                        <p:tav tm="100000">
                                          <p:val>
                                            <p:strVal val="#ppt_w"/>
                                          </p:val>
                                        </p:tav>
                                      </p:tavLst>
                                    </p:anim>
                                    <p:anim calcmode="lin" valueType="num">
                                      <p:cBhvr>
                                        <p:cTn id="47" dur="1000" fill="hold"/>
                                        <p:tgtEl>
                                          <p:spTgt spid="69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1" animBg="1" advAuto="0"/>
      <p:bldP spid="694" grpId="7" animBg="1" advAuto="0"/>
      <p:bldP spid="695" grpId="4" animBg="1" advAuto="0"/>
      <p:bldP spid="696" grpId="10" animBg="1" advAuto="0"/>
      <p:bldP spid="697" grpId="2" animBg="1" advAuto="0"/>
      <p:bldP spid="697" grpId="3" animBg="1" advAuto="0"/>
      <p:bldP spid="698" grpId="5" animBg="1" advAuto="0"/>
      <p:bldP spid="698" grpId="6" animBg="1" advAuto="0"/>
      <p:bldP spid="699" grpId="8" animBg="1" advAuto="0"/>
      <p:bldP spid="699" grpId="9"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a:t>
            </a:fld>
            <a:endParaRPr sz="800">
              <a:solidFill>
                <a:srgbClr val="808080"/>
              </a:solidFill>
              <a:uFill>
                <a:solidFill>
                  <a:srgbClr val="808080"/>
                </a:solidFill>
              </a:uFill>
            </a:endParaRPr>
          </a:p>
        </p:txBody>
      </p:sp>
      <p:sp>
        <p:nvSpPr>
          <p:cNvPr id="326" name="Shape 32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Is There a Pattern?</a:t>
            </a:r>
          </a:p>
        </p:txBody>
      </p:sp>
      <p:pic>
        <p:nvPicPr>
          <p:cNvPr id="327" name="Picture 326"/>
          <p:cNvPicPr/>
          <p:nvPr/>
        </p:nvPicPr>
        <p:blipFill>
          <a:blip/>
          <a:stretch>
            <a:fillRect/>
          </a:stretch>
        </p:blipFill>
        <p:spPr>
          <a:xfrm>
            <a:off x="4572900" y="2752824"/>
            <a:ext cx="12701" cy="12701"/>
          </a:xfrm>
          <a:prstGeom prst="rect">
            <a:avLst/>
          </a:prstGeom>
          <a:ln w="12700">
            <a:miter lim="400000"/>
          </a:ln>
        </p:spPr>
      </p:pic>
      <p:pic>
        <p:nvPicPr>
          <p:cNvPr id="6" name="Picture 5"/>
          <p:cNvPicPr>
            <a:picLocks noChangeAspect="1"/>
          </p:cNvPicPr>
          <p:nvPr/>
        </p:nvPicPr>
        <p:blipFill>
          <a:blip r:embed="rId3"/>
          <a:stretch>
            <a:fillRect/>
          </a:stretch>
        </p:blipFill>
        <p:spPr>
          <a:xfrm>
            <a:off x="812802" y="1353683"/>
            <a:ext cx="1625598" cy="69668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3693" y="3039858"/>
            <a:ext cx="1402307" cy="753739"/>
          </a:xfrm>
          <a:prstGeom prst="rect">
            <a:avLst/>
          </a:prstGeom>
        </p:spPr>
      </p:pic>
      <p:sp>
        <p:nvSpPr>
          <p:cNvPr id="8" name="TextBox 7"/>
          <p:cNvSpPr txBox="1"/>
          <p:nvPr/>
        </p:nvSpPr>
        <p:spPr>
          <a:xfrm>
            <a:off x="173521" y="2055837"/>
            <a:ext cx="2887133" cy="584776"/>
          </a:xfrm>
          <a:prstGeom prst="rect">
            <a:avLst/>
          </a:prstGeom>
          <a:noFill/>
        </p:spPr>
        <p:txBody>
          <a:bodyPr wrap="square" rtlCol="0">
            <a:spAutoFit/>
          </a:bodyPr>
          <a:lstStyle/>
          <a:p>
            <a:pPr algn="ctr"/>
            <a:r>
              <a:rPr lang="en-US" sz="1600" dirty="0" smtClean="0">
                <a:solidFill>
                  <a:schemeClr val="bg1">
                    <a:lumMod val="50000"/>
                  </a:schemeClr>
                </a:solidFill>
              </a:rPr>
              <a:t>$3.5B valuation</a:t>
            </a:r>
          </a:p>
          <a:p>
            <a:pPr algn="ctr"/>
            <a:r>
              <a:rPr lang="en-US" sz="1600" b="1" dirty="0" smtClean="0">
                <a:solidFill>
                  <a:schemeClr val="bg1">
                    <a:lumMod val="50000"/>
                  </a:schemeClr>
                </a:solidFill>
              </a:rPr>
              <a:t>Financial Services </a:t>
            </a:r>
            <a:endParaRPr lang="en-US" sz="1600" b="1" dirty="0">
              <a:solidFill>
                <a:schemeClr val="bg1">
                  <a:lumMod val="50000"/>
                </a:schemeClr>
              </a:solidFill>
            </a:endParaRPr>
          </a:p>
        </p:txBody>
      </p:sp>
      <p:sp>
        <p:nvSpPr>
          <p:cNvPr id="9" name="TextBox 8"/>
          <p:cNvSpPr txBox="1"/>
          <p:nvPr/>
        </p:nvSpPr>
        <p:spPr>
          <a:xfrm>
            <a:off x="406580" y="3826932"/>
            <a:ext cx="2421015" cy="523220"/>
          </a:xfrm>
          <a:prstGeom prst="rect">
            <a:avLst/>
          </a:prstGeom>
          <a:noFill/>
        </p:spPr>
        <p:txBody>
          <a:bodyPr wrap="square" rtlCol="0">
            <a:spAutoFit/>
          </a:bodyPr>
          <a:lstStyle/>
          <a:p>
            <a:pPr algn="ctr"/>
            <a:r>
              <a:rPr lang="en-US" sz="1400" dirty="0" smtClean="0">
                <a:solidFill>
                  <a:schemeClr val="bg1">
                    <a:lumMod val="50000"/>
                  </a:schemeClr>
                </a:solidFill>
              </a:rPr>
              <a:t>$3.5B valuation</a:t>
            </a:r>
          </a:p>
          <a:p>
            <a:pPr algn="ctr"/>
            <a:r>
              <a:rPr lang="en-US" sz="1400" b="1" dirty="0" smtClean="0">
                <a:solidFill>
                  <a:schemeClr val="bg1">
                    <a:lumMod val="50000"/>
                  </a:schemeClr>
                </a:solidFill>
              </a:rPr>
              <a:t>Travel &amp; Hospitality </a:t>
            </a:r>
            <a:endParaRPr lang="en-US" sz="1400" b="1" dirty="0">
              <a:solidFill>
                <a:schemeClr val="bg1">
                  <a:lumMod val="50000"/>
                </a:schemeClr>
              </a:soli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2721" y="1377996"/>
            <a:ext cx="985873" cy="656054"/>
          </a:xfrm>
          <a:prstGeom prst="rect">
            <a:avLst/>
          </a:prstGeom>
        </p:spPr>
      </p:pic>
      <p:sp>
        <p:nvSpPr>
          <p:cNvPr id="11" name="TextBox 10"/>
          <p:cNvSpPr txBox="1"/>
          <p:nvPr/>
        </p:nvSpPr>
        <p:spPr>
          <a:xfrm>
            <a:off x="3598469" y="2055837"/>
            <a:ext cx="1874377" cy="584776"/>
          </a:xfrm>
          <a:prstGeom prst="rect">
            <a:avLst/>
          </a:prstGeom>
          <a:noFill/>
        </p:spPr>
        <p:txBody>
          <a:bodyPr wrap="square" rtlCol="0">
            <a:spAutoFit/>
          </a:bodyPr>
          <a:lstStyle/>
          <a:p>
            <a:pPr algn="ctr"/>
            <a:r>
              <a:rPr lang="en-US" sz="1600" dirty="0" smtClean="0">
                <a:solidFill>
                  <a:schemeClr val="bg1">
                    <a:lumMod val="50000"/>
                  </a:schemeClr>
                </a:solidFill>
              </a:rPr>
              <a:t>$3.5B valuation </a:t>
            </a:r>
          </a:p>
          <a:p>
            <a:pPr algn="ctr"/>
            <a:r>
              <a:rPr lang="en-US" sz="1600" b="1" dirty="0" smtClean="0">
                <a:solidFill>
                  <a:schemeClr val="bg1">
                    <a:lumMod val="50000"/>
                  </a:schemeClr>
                </a:solidFill>
              </a:rPr>
              <a:t>Transportation</a:t>
            </a:r>
            <a:endParaRPr lang="en-US" sz="1600" b="1" dirty="0">
              <a:solidFill>
                <a:schemeClr val="bg1">
                  <a:lumMod val="50000"/>
                </a:schemeClr>
              </a:solidFill>
            </a:endParaRPr>
          </a:p>
        </p:txBody>
      </p:sp>
      <p:sp>
        <p:nvSpPr>
          <p:cNvPr id="12" name="TextBox 11"/>
          <p:cNvSpPr txBox="1"/>
          <p:nvPr/>
        </p:nvSpPr>
        <p:spPr>
          <a:xfrm>
            <a:off x="3117491" y="3826932"/>
            <a:ext cx="2836332" cy="523220"/>
          </a:xfrm>
          <a:prstGeom prst="rect">
            <a:avLst/>
          </a:prstGeom>
          <a:noFill/>
        </p:spPr>
        <p:txBody>
          <a:bodyPr wrap="square" rtlCol="0">
            <a:spAutoFit/>
          </a:bodyPr>
          <a:lstStyle/>
          <a:p>
            <a:pPr algn="ctr"/>
            <a:r>
              <a:rPr lang="en-US" sz="1400" dirty="0" smtClean="0">
                <a:solidFill>
                  <a:schemeClr val="bg1">
                    <a:lumMod val="50000"/>
                  </a:schemeClr>
                </a:solidFill>
              </a:rPr>
              <a:t>$3.2B Acquisition by Google</a:t>
            </a:r>
          </a:p>
          <a:p>
            <a:pPr algn="ctr"/>
            <a:r>
              <a:rPr lang="en-US" sz="1400" b="1" dirty="0" smtClean="0">
                <a:solidFill>
                  <a:schemeClr val="bg1">
                    <a:lumMod val="50000"/>
                  </a:schemeClr>
                </a:solidFill>
              </a:rPr>
              <a:t>Home Automation</a:t>
            </a:r>
            <a:endParaRPr lang="en-US" sz="1400" b="1" dirty="0">
              <a:solidFill>
                <a:schemeClr val="bg1">
                  <a:lumMod val="50000"/>
                </a:schemeClr>
              </a:solidFill>
            </a:endParaRPr>
          </a:p>
        </p:txBody>
      </p:sp>
      <p:sp>
        <p:nvSpPr>
          <p:cNvPr id="13" name="TextBox 12"/>
          <p:cNvSpPr txBox="1"/>
          <p:nvPr/>
        </p:nvSpPr>
        <p:spPr>
          <a:xfrm>
            <a:off x="6446079" y="2055837"/>
            <a:ext cx="2032000" cy="584776"/>
          </a:xfrm>
          <a:prstGeom prst="rect">
            <a:avLst/>
          </a:prstGeom>
          <a:noFill/>
        </p:spPr>
        <p:txBody>
          <a:bodyPr wrap="square" rtlCol="0">
            <a:spAutoFit/>
          </a:bodyPr>
          <a:lstStyle/>
          <a:p>
            <a:pPr algn="ctr"/>
            <a:r>
              <a:rPr lang="en-US" sz="1600" dirty="0" smtClean="0">
                <a:solidFill>
                  <a:schemeClr val="bg1">
                    <a:lumMod val="50000"/>
                  </a:schemeClr>
                </a:solidFill>
              </a:rPr>
              <a:t>$20B valuation </a:t>
            </a:r>
          </a:p>
          <a:p>
            <a:pPr algn="ctr"/>
            <a:r>
              <a:rPr lang="en-US" sz="1600" b="1" dirty="0" smtClean="0">
                <a:solidFill>
                  <a:schemeClr val="bg1">
                    <a:lumMod val="50000"/>
                  </a:schemeClr>
                </a:solidFill>
              </a:rPr>
              <a:t>Entertainment </a:t>
            </a:r>
            <a:endParaRPr lang="en-US" sz="1600" b="1" dirty="0">
              <a:solidFill>
                <a:schemeClr val="bg1">
                  <a:lumMod val="50000"/>
                </a:schemeClr>
              </a:solidFill>
            </a:endParaRPr>
          </a:p>
        </p:txBody>
      </p:sp>
      <p:sp>
        <p:nvSpPr>
          <p:cNvPr id="15" name="TextBox 14"/>
          <p:cNvSpPr txBox="1"/>
          <p:nvPr/>
        </p:nvSpPr>
        <p:spPr>
          <a:xfrm>
            <a:off x="6446079" y="3826932"/>
            <a:ext cx="2032000" cy="523220"/>
          </a:xfrm>
          <a:prstGeom prst="rect">
            <a:avLst/>
          </a:prstGeom>
          <a:noFill/>
        </p:spPr>
        <p:txBody>
          <a:bodyPr wrap="square" rtlCol="0">
            <a:spAutoFit/>
          </a:bodyPr>
          <a:lstStyle/>
          <a:p>
            <a:pPr algn="ctr"/>
            <a:r>
              <a:rPr lang="en-US" sz="1400" dirty="0" smtClean="0">
                <a:solidFill>
                  <a:schemeClr val="bg1">
                    <a:lumMod val="50000"/>
                  </a:schemeClr>
                </a:solidFill>
              </a:rPr>
              <a:t>$26B valuation </a:t>
            </a:r>
          </a:p>
          <a:p>
            <a:pPr algn="ctr"/>
            <a:r>
              <a:rPr lang="en-US" sz="1400" b="1" dirty="0" smtClean="0">
                <a:solidFill>
                  <a:schemeClr val="bg1">
                    <a:lumMod val="50000"/>
                  </a:schemeClr>
                </a:solidFill>
              </a:rPr>
              <a:t>Tesla - Automotive</a:t>
            </a:r>
            <a:endParaRPr lang="en-US" sz="1400" b="1" dirty="0">
              <a:solidFill>
                <a:schemeClr val="bg1">
                  <a:lumMod val="50000"/>
                </a:schemeClr>
              </a:solidFill>
            </a:endParaRPr>
          </a:p>
        </p:txBody>
      </p:sp>
      <p:pic>
        <p:nvPicPr>
          <p:cNvPr id="16" name="Picture 15" descr="Netflix.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7494" y="1591824"/>
            <a:ext cx="1087156" cy="330002"/>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7487" y="2760133"/>
            <a:ext cx="1511651" cy="1011514"/>
          </a:xfrm>
          <a:prstGeom prst="rect">
            <a:avLst/>
          </a:prstGeom>
        </p:spPr>
      </p:pic>
      <p:pic>
        <p:nvPicPr>
          <p:cNvPr id="2" name="Picture 1"/>
          <p:cNvPicPr>
            <a:picLocks noChangeAspect="1"/>
          </p:cNvPicPr>
          <p:nvPr/>
        </p:nvPicPr>
        <p:blipFill>
          <a:blip r:embed="rId8"/>
          <a:stretch>
            <a:fillRect/>
          </a:stretch>
        </p:blipFill>
        <p:spPr>
          <a:xfrm>
            <a:off x="7048614" y="2765525"/>
            <a:ext cx="872072" cy="1081040"/>
          </a:xfrm>
          <a:prstGeom prst="rect">
            <a:avLst/>
          </a:prstGeom>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04" name="Shape 7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705" name="Shape 705"/>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06" name="Shape 706"/>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07" name="Shape 707"/>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08" name="Shape 708"/>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09" name="Shape 709"/>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10" name="Shape 710"/>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1" name="Shape 711"/>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2" name="Shape 712"/>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3" name="Shape 713"/>
          <p:cNvSpPr/>
          <p:nvPr/>
        </p:nvSpPr>
        <p:spPr>
          <a:xfrm>
            <a:off x="1193226"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14" name="Shape 714"/>
          <p:cNvSpPr/>
          <p:nvPr/>
        </p:nvSpPr>
        <p:spPr>
          <a:xfrm>
            <a:off x="5439548" y="2940408"/>
            <a:ext cx="2498217"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15" name="Shape 715"/>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13"/>
                                        </p:tgtEl>
                                        <p:attrNameLst>
                                          <p:attrName>style.visibility</p:attrName>
                                        </p:attrNameLst>
                                      </p:cBhvr>
                                      <p:to>
                                        <p:strVal val="visible"/>
                                      </p:to>
                                    </p:set>
                                    <p:anim calcmode="lin" valueType="num">
                                      <p:cBhvr>
                                        <p:cTn id="7" dur="1000" fill="hold"/>
                                        <p:tgtEl>
                                          <p:spTgt spid="713"/>
                                        </p:tgtEl>
                                        <p:attrNameLst>
                                          <p:attrName>ppt_w</p:attrName>
                                        </p:attrNameLst>
                                      </p:cBhvr>
                                      <p:tavLst>
                                        <p:tav tm="0">
                                          <p:val>
                                            <p:fltVal val="0"/>
                                          </p:val>
                                        </p:tav>
                                        <p:tav tm="100000">
                                          <p:val>
                                            <p:strVal val="#ppt_w"/>
                                          </p:val>
                                        </p:tav>
                                      </p:tavLst>
                                    </p:anim>
                                    <p:anim calcmode="lin" valueType="num">
                                      <p:cBhvr>
                                        <p:cTn id="8" dur="1000" fill="hold"/>
                                        <p:tgtEl>
                                          <p:spTgt spid="7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14"/>
                                        </p:tgtEl>
                                        <p:attrNameLst>
                                          <p:attrName>style.visibility</p:attrName>
                                        </p:attrNameLst>
                                      </p:cBhvr>
                                      <p:to>
                                        <p:strVal val="visible"/>
                                      </p:to>
                                    </p:set>
                                    <p:anim calcmode="lin" valueType="num">
                                      <p:cBhvr>
                                        <p:cTn id="13" dur="1000" fill="hold"/>
                                        <p:tgtEl>
                                          <p:spTgt spid="714"/>
                                        </p:tgtEl>
                                        <p:attrNameLst>
                                          <p:attrName>ppt_w</p:attrName>
                                        </p:attrNameLst>
                                      </p:cBhvr>
                                      <p:tavLst>
                                        <p:tav tm="0">
                                          <p:val>
                                            <p:fltVal val="0"/>
                                          </p:val>
                                        </p:tav>
                                        <p:tav tm="100000">
                                          <p:val>
                                            <p:strVal val="#ppt_w"/>
                                          </p:val>
                                        </p:tav>
                                      </p:tavLst>
                                    </p:anim>
                                    <p:anim calcmode="lin" valueType="num">
                                      <p:cBhvr>
                                        <p:cTn id="14" dur="1000" fill="hold"/>
                                        <p:tgtEl>
                                          <p:spTgt spid="7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 grpId="1" animBg="1" advAuto="0"/>
      <p:bldP spid="714" grpId="2"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20" name="Shape 7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721" name="Shape 721"/>
          <p:cNvSpPr/>
          <p:nvPr/>
        </p:nvSpPr>
        <p:spPr>
          <a:xfrm>
            <a:off x="72570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22" name="Shape 722"/>
          <p:cNvSpPr/>
          <p:nvPr/>
        </p:nvSpPr>
        <p:spPr>
          <a:xfrm>
            <a:off x="1574973"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23" name="Shape 723"/>
          <p:cNvSpPr/>
          <p:nvPr/>
        </p:nvSpPr>
        <p:spPr>
          <a:xfrm>
            <a:off x="242423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24" name="Shape 724"/>
          <p:cNvSpPr/>
          <p:nvPr/>
        </p:nvSpPr>
        <p:spPr>
          <a:xfrm>
            <a:off x="3273502"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25" name="Shape 725"/>
          <p:cNvSpPr/>
          <p:nvPr/>
        </p:nvSpPr>
        <p:spPr>
          <a:xfrm>
            <a:off x="4122766"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26" name="Shape 726"/>
          <p:cNvSpPr/>
          <p:nvPr/>
        </p:nvSpPr>
        <p:spPr>
          <a:xfrm>
            <a:off x="5966392"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7" name="Shape 727"/>
          <p:cNvSpPr/>
          <p:nvPr/>
        </p:nvSpPr>
        <p:spPr>
          <a:xfrm>
            <a:off x="681565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8" name="Shape 728"/>
          <p:cNvSpPr/>
          <p:nvPr/>
        </p:nvSpPr>
        <p:spPr>
          <a:xfrm>
            <a:off x="766492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9" name="Shape 729"/>
          <p:cNvSpPr/>
          <p:nvPr/>
        </p:nvSpPr>
        <p:spPr>
          <a:xfrm>
            <a:off x="725709"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30" name="Shape 730"/>
          <p:cNvSpPr/>
          <p:nvPr/>
        </p:nvSpPr>
        <p:spPr>
          <a:xfrm>
            <a:off x="5966392" y="2940408"/>
            <a:ext cx="249821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31" name="Shape 731"/>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732" name="Shape 732"/>
          <p:cNvSpPr/>
          <p:nvPr/>
        </p:nvSpPr>
        <p:spPr>
          <a:xfrm>
            <a:off x="4972031" y="1896468"/>
            <a:ext cx="923444"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Self</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Service</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API</a:t>
            </a:r>
          </a:p>
        </p:txBody>
      </p:sp>
      <p:sp>
        <p:nvSpPr>
          <p:cNvPr id="733" name="Shape 733"/>
          <p:cNvSpPr/>
          <p:nvPr/>
        </p:nvSpPr>
        <p:spPr>
          <a:xfrm>
            <a:off x="4838332" y="2807238"/>
            <a:ext cx="1197311" cy="266342"/>
          </a:xfrm>
          <a:prstGeom prst="leftRightArrow">
            <a:avLst>
              <a:gd name="adj1" fmla="val 32000"/>
              <a:gd name="adj2" fmla="val 114857"/>
            </a:avLst>
          </a:prstGeom>
          <a:solidFill>
            <a:srgbClr val="535353"/>
          </a:solidFill>
          <a:ln w="12700">
            <a:miter lim="400000"/>
          </a:ln>
        </p:spPr>
        <p:txBody>
          <a:bodyPr lIns="0" tIns="0" rIns="0" bIns="0" anchor="ctr"/>
          <a:lstStyle/>
          <a:p>
            <a:pPr lvl="0"/>
            <a:endParaRPr/>
          </a:p>
        </p:txBody>
      </p:sp>
    </p:spTree>
  </p:cSld>
  <p:clrMapOvr>
    <a:masterClrMapping/>
  </p:clrMapOvr>
  <p:transition xmlns:p14="http://schemas.microsoft.com/office/powerpoint/2010/main" spd="med">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grpSp>
        <p:nvGrpSpPr>
          <p:cNvPr id="773" name="Group 773"/>
          <p:cNvGrpSpPr/>
          <p:nvPr/>
        </p:nvGrpSpPr>
        <p:grpSpPr>
          <a:xfrm>
            <a:off x="4618030" y="344528"/>
            <a:ext cx="3935421" cy="1892790"/>
            <a:chOff x="0" y="0"/>
            <a:chExt cx="3935419" cy="1892788"/>
          </a:xfrm>
        </p:grpSpPr>
        <p:sp>
          <p:nvSpPr>
            <p:cNvPr id="738" name="Shape 738"/>
            <p:cNvSpPr/>
            <p:nvPr/>
          </p:nvSpPr>
          <p:spPr>
            <a:xfrm>
              <a:off x="0" y="0"/>
              <a:ext cx="1556895" cy="431512"/>
            </a:xfrm>
            <a:prstGeom prst="roundRect">
              <a:avLst>
                <a:gd name="adj" fmla="val 11773"/>
              </a:avLst>
            </a:prstGeom>
            <a:solidFill>
              <a:srgbClr val="29756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INVENTORY</a:t>
              </a:r>
            </a:p>
          </p:txBody>
        </p:sp>
        <p:grpSp>
          <p:nvGrpSpPr>
            <p:cNvPr id="769" name="Group 769"/>
            <p:cNvGrpSpPr/>
            <p:nvPr/>
          </p:nvGrpSpPr>
          <p:grpSpPr>
            <a:xfrm>
              <a:off x="560827" y="431511"/>
              <a:ext cx="2121294" cy="1461278"/>
              <a:chOff x="129158" y="0"/>
              <a:chExt cx="2121292" cy="1461277"/>
            </a:xfrm>
          </p:grpSpPr>
          <p:grpSp>
            <p:nvGrpSpPr>
              <p:cNvPr id="746" name="Group 746"/>
              <p:cNvGrpSpPr/>
              <p:nvPr/>
            </p:nvGrpSpPr>
            <p:grpSpPr>
              <a:xfrm>
                <a:off x="129158" y="0"/>
                <a:ext cx="643280" cy="487093"/>
                <a:chOff x="129158" y="0"/>
                <a:chExt cx="643278" cy="487092"/>
              </a:xfrm>
            </p:grpSpPr>
            <p:pic>
              <p:nvPicPr>
                <p:cNvPr id="73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42" name="Picture 741"/>
                <p:cNvPicPr/>
                <p:nvPr/>
              </p:nvPicPr>
              <p:blipFill>
                <a:blip/>
                <a:srcRect/>
                <a:stretch>
                  <a:fillRect/>
                </a:stretch>
              </p:blipFill>
              <p:spPr>
                <a:xfrm>
                  <a:off x="438395" y="284141"/>
                  <a:ext cx="1327" cy="1327"/>
                </a:xfrm>
                <a:prstGeom prst="rect">
                  <a:avLst/>
                </a:prstGeom>
                <a:ln w="12700" cap="flat">
                  <a:noFill/>
                  <a:miter lim="400000"/>
                </a:ln>
                <a:effectLst/>
              </p:spPr>
            </p:pic>
            <p:pic>
              <p:nvPicPr>
                <p:cNvPr id="74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4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4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54" name="Group 754"/>
              <p:cNvGrpSpPr/>
              <p:nvPr/>
            </p:nvGrpSpPr>
            <p:grpSpPr>
              <a:xfrm>
                <a:off x="509263" y="487092"/>
                <a:ext cx="643280" cy="487093"/>
                <a:chOff x="129158" y="0"/>
                <a:chExt cx="643278" cy="487092"/>
              </a:xfrm>
            </p:grpSpPr>
            <p:pic>
              <p:nvPicPr>
                <p:cNvPr id="7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0" name="Picture 749"/>
                <p:cNvPicPr/>
                <p:nvPr/>
              </p:nvPicPr>
              <p:blipFill>
                <a:blip/>
                <a:srcRect/>
                <a:stretch>
                  <a:fillRect/>
                </a:stretch>
              </p:blipFill>
              <p:spPr>
                <a:xfrm>
                  <a:off x="438395" y="284141"/>
                  <a:ext cx="1327" cy="1327"/>
                </a:xfrm>
                <a:prstGeom prst="rect">
                  <a:avLst/>
                </a:prstGeom>
                <a:ln w="12700" cap="flat">
                  <a:noFill/>
                  <a:miter lim="400000"/>
                </a:ln>
                <a:effectLst/>
              </p:spPr>
            </p:pic>
            <p:pic>
              <p:nvPicPr>
                <p:cNvPr id="7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62" name="Group 762"/>
              <p:cNvGrpSpPr/>
              <p:nvPr/>
            </p:nvGrpSpPr>
            <p:grpSpPr>
              <a:xfrm>
                <a:off x="840574" y="974184"/>
                <a:ext cx="643280" cy="487094"/>
                <a:chOff x="129158" y="0"/>
                <a:chExt cx="643278" cy="487092"/>
              </a:xfrm>
            </p:grpSpPr>
            <p:pic>
              <p:nvPicPr>
                <p:cNvPr id="7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8" name="Picture 757"/>
                <p:cNvPicPr/>
                <p:nvPr/>
              </p:nvPicPr>
              <p:blipFill>
                <a:blip/>
                <a:srcRect/>
                <a:stretch>
                  <a:fillRect/>
                </a:stretch>
              </p:blipFill>
              <p:spPr>
                <a:xfrm>
                  <a:off x="438395" y="284141"/>
                  <a:ext cx="1327" cy="1327"/>
                </a:xfrm>
                <a:prstGeom prst="rect">
                  <a:avLst/>
                </a:prstGeom>
                <a:ln w="12700" cap="flat">
                  <a:noFill/>
                  <a:miter lim="400000"/>
                </a:ln>
                <a:effectLst/>
              </p:spPr>
            </p:pic>
            <p:pic>
              <p:nvPicPr>
                <p:cNvPr id="7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63"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764"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765"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766" name="Shape 766"/>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7" name="Shape 767"/>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8" name="Shape 768"/>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770" name="Shape 770"/>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1" name="Shape 771"/>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2" name="Shape 772"/>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09" name="Group 809"/>
          <p:cNvGrpSpPr/>
          <p:nvPr/>
        </p:nvGrpSpPr>
        <p:grpSpPr>
          <a:xfrm>
            <a:off x="304069" y="344528"/>
            <a:ext cx="3935420" cy="1892790"/>
            <a:chOff x="0" y="0"/>
            <a:chExt cx="3935419" cy="1892788"/>
          </a:xfrm>
        </p:grpSpPr>
        <p:sp>
          <p:nvSpPr>
            <p:cNvPr id="774" name="Shape 774"/>
            <p:cNvSpPr/>
            <p:nvPr/>
          </p:nvSpPr>
          <p:spPr>
            <a:xfrm>
              <a:off x="0" y="0"/>
              <a:ext cx="1556895" cy="431512"/>
            </a:xfrm>
            <a:prstGeom prst="roundRect">
              <a:avLst>
                <a:gd name="adj" fmla="val 11773"/>
              </a:avLst>
            </a:prstGeom>
            <a:solidFill>
              <a:srgbClr val="3EA7BC"/>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CATALOG</a:t>
              </a:r>
            </a:p>
          </p:txBody>
        </p:sp>
        <p:grpSp>
          <p:nvGrpSpPr>
            <p:cNvPr id="805" name="Group 805"/>
            <p:cNvGrpSpPr/>
            <p:nvPr/>
          </p:nvGrpSpPr>
          <p:grpSpPr>
            <a:xfrm>
              <a:off x="560827" y="431511"/>
              <a:ext cx="2121294" cy="1461278"/>
              <a:chOff x="129158" y="0"/>
              <a:chExt cx="2121292" cy="1461277"/>
            </a:xfrm>
          </p:grpSpPr>
          <p:grpSp>
            <p:nvGrpSpPr>
              <p:cNvPr id="782" name="Group 782"/>
              <p:cNvGrpSpPr/>
              <p:nvPr/>
            </p:nvGrpSpPr>
            <p:grpSpPr>
              <a:xfrm>
                <a:off x="129158" y="0"/>
                <a:ext cx="643280" cy="487093"/>
                <a:chOff x="129158" y="0"/>
                <a:chExt cx="643278" cy="487092"/>
              </a:xfrm>
            </p:grpSpPr>
            <p:pic>
              <p:nvPicPr>
                <p:cNvPr id="77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7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7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78" name="Picture 777"/>
                <p:cNvPicPr/>
                <p:nvPr/>
              </p:nvPicPr>
              <p:blipFill>
                <a:blip/>
                <a:srcRect/>
                <a:stretch>
                  <a:fillRect/>
                </a:stretch>
              </p:blipFill>
              <p:spPr>
                <a:xfrm>
                  <a:off x="438395" y="284141"/>
                  <a:ext cx="1327" cy="1327"/>
                </a:xfrm>
                <a:prstGeom prst="rect">
                  <a:avLst/>
                </a:prstGeom>
                <a:ln w="12700" cap="flat">
                  <a:noFill/>
                  <a:miter lim="400000"/>
                </a:ln>
                <a:effectLst/>
              </p:spPr>
            </p:pic>
            <p:pic>
              <p:nvPicPr>
                <p:cNvPr id="77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0" name="Group 790"/>
              <p:cNvGrpSpPr/>
              <p:nvPr/>
            </p:nvGrpSpPr>
            <p:grpSpPr>
              <a:xfrm>
                <a:off x="509263" y="487092"/>
                <a:ext cx="643280" cy="487093"/>
                <a:chOff x="129158" y="0"/>
                <a:chExt cx="643278" cy="487092"/>
              </a:xfrm>
            </p:grpSpPr>
            <p:pic>
              <p:nvPicPr>
                <p:cNvPr id="78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8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86" name="Picture 785"/>
                <p:cNvPicPr/>
                <p:nvPr/>
              </p:nvPicPr>
              <p:blipFill>
                <a:blip/>
                <a:srcRect/>
                <a:stretch>
                  <a:fillRect/>
                </a:stretch>
              </p:blipFill>
              <p:spPr>
                <a:xfrm>
                  <a:off x="438395" y="284141"/>
                  <a:ext cx="1327" cy="1327"/>
                </a:xfrm>
                <a:prstGeom prst="rect">
                  <a:avLst/>
                </a:prstGeom>
                <a:ln w="12700" cap="flat">
                  <a:noFill/>
                  <a:miter lim="400000"/>
                </a:ln>
                <a:effectLst/>
              </p:spPr>
            </p:pic>
            <p:pic>
              <p:nvPicPr>
                <p:cNvPr id="78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8" name="Group 798"/>
              <p:cNvGrpSpPr/>
              <p:nvPr/>
            </p:nvGrpSpPr>
            <p:grpSpPr>
              <a:xfrm>
                <a:off x="840574" y="974184"/>
                <a:ext cx="643280" cy="487094"/>
                <a:chOff x="129158" y="0"/>
                <a:chExt cx="643278" cy="487092"/>
              </a:xfrm>
            </p:grpSpPr>
            <p:pic>
              <p:nvPicPr>
                <p:cNvPr id="79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9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9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94" name="Picture 793"/>
                <p:cNvPicPr/>
                <p:nvPr/>
              </p:nvPicPr>
              <p:blipFill>
                <a:blip/>
                <a:srcRect/>
                <a:stretch>
                  <a:fillRect/>
                </a:stretch>
              </p:blipFill>
              <p:spPr>
                <a:xfrm>
                  <a:off x="438395" y="284141"/>
                  <a:ext cx="1327" cy="1327"/>
                </a:xfrm>
                <a:prstGeom prst="rect">
                  <a:avLst/>
                </a:prstGeom>
                <a:ln w="12700" cap="flat">
                  <a:noFill/>
                  <a:miter lim="400000"/>
                </a:ln>
                <a:effectLst/>
              </p:spPr>
            </p:pic>
            <p:pic>
              <p:nvPicPr>
                <p:cNvPr id="79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9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9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99"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00"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01"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02" name="Shape 802"/>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3" name="Shape 803"/>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4" name="Shape 804"/>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06" name="Shape 806"/>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7" name="Shape 807"/>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8" name="Shape 808"/>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45" name="Group 845"/>
          <p:cNvGrpSpPr/>
          <p:nvPr/>
        </p:nvGrpSpPr>
        <p:grpSpPr>
          <a:xfrm>
            <a:off x="366713" y="2486839"/>
            <a:ext cx="3935420" cy="1892790"/>
            <a:chOff x="0" y="0"/>
            <a:chExt cx="3935419" cy="1892788"/>
          </a:xfrm>
        </p:grpSpPr>
        <p:sp>
          <p:nvSpPr>
            <p:cNvPr id="810" name="Shape 810"/>
            <p:cNvSpPr/>
            <p:nvPr/>
          </p:nvSpPr>
          <p:spPr>
            <a:xfrm>
              <a:off x="0" y="0"/>
              <a:ext cx="1556895" cy="431512"/>
            </a:xfrm>
            <a:prstGeom prst="roundRect">
              <a:avLst>
                <a:gd name="adj" fmla="val 11773"/>
              </a:avLst>
            </a:prstGeom>
            <a:solidFill>
              <a:srgbClr val="705D8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REVIEWS</a:t>
              </a:r>
            </a:p>
          </p:txBody>
        </p:sp>
        <p:grpSp>
          <p:nvGrpSpPr>
            <p:cNvPr id="841" name="Group 841"/>
            <p:cNvGrpSpPr/>
            <p:nvPr/>
          </p:nvGrpSpPr>
          <p:grpSpPr>
            <a:xfrm>
              <a:off x="560827" y="431511"/>
              <a:ext cx="2121294" cy="1461278"/>
              <a:chOff x="129158" y="0"/>
              <a:chExt cx="2121292" cy="1461277"/>
            </a:xfrm>
          </p:grpSpPr>
          <p:grpSp>
            <p:nvGrpSpPr>
              <p:cNvPr id="818" name="Group 818"/>
              <p:cNvGrpSpPr/>
              <p:nvPr/>
            </p:nvGrpSpPr>
            <p:grpSpPr>
              <a:xfrm>
                <a:off x="129158" y="0"/>
                <a:ext cx="643280" cy="487093"/>
                <a:chOff x="129158" y="0"/>
                <a:chExt cx="643278" cy="487092"/>
              </a:xfrm>
            </p:grpSpPr>
            <p:pic>
              <p:nvPicPr>
                <p:cNvPr id="81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1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1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14" name="Picture 813"/>
                <p:cNvPicPr/>
                <p:nvPr/>
              </p:nvPicPr>
              <p:blipFill>
                <a:blip/>
                <a:srcRect/>
                <a:stretch>
                  <a:fillRect/>
                </a:stretch>
              </p:blipFill>
              <p:spPr>
                <a:xfrm>
                  <a:off x="438395" y="284141"/>
                  <a:ext cx="1327" cy="1327"/>
                </a:xfrm>
                <a:prstGeom prst="rect">
                  <a:avLst/>
                </a:prstGeom>
                <a:ln w="12700" cap="flat">
                  <a:noFill/>
                  <a:miter lim="400000"/>
                </a:ln>
                <a:effectLst/>
              </p:spPr>
            </p:pic>
            <p:pic>
              <p:nvPicPr>
                <p:cNvPr id="81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1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1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26" name="Group 826"/>
              <p:cNvGrpSpPr/>
              <p:nvPr/>
            </p:nvGrpSpPr>
            <p:grpSpPr>
              <a:xfrm>
                <a:off x="509263" y="487092"/>
                <a:ext cx="643280" cy="487093"/>
                <a:chOff x="129158" y="0"/>
                <a:chExt cx="643278" cy="487092"/>
              </a:xfrm>
            </p:grpSpPr>
            <p:pic>
              <p:nvPicPr>
                <p:cNvPr id="81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22" name="Picture 821"/>
                <p:cNvPicPr/>
                <p:nvPr/>
              </p:nvPicPr>
              <p:blipFill>
                <a:blip/>
                <a:srcRect/>
                <a:stretch>
                  <a:fillRect/>
                </a:stretch>
              </p:blipFill>
              <p:spPr>
                <a:xfrm>
                  <a:off x="438395" y="284141"/>
                  <a:ext cx="1327" cy="1327"/>
                </a:xfrm>
                <a:prstGeom prst="rect">
                  <a:avLst/>
                </a:prstGeom>
                <a:ln w="12700" cap="flat">
                  <a:noFill/>
                  <a:miter lim="400000"/>
                </a:ln>
                <a:effectLst/>
              </p:spPr>
            </p:pic>
            <p:pic>
              <p:nvPicPr>
                <p:cNvPr id="82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2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2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34" name="Group 834"/>
              <p:cNvGrpSpPr/>
              <p:nvPr/>
            </p:nvGrpSpPr>
            <p:grpSpPr>
              <a:xfrm>
                <a:off x="840574" y="974184"/>
                <a:ext cx="643280" cy="487094"/>
                <a:chOff x="129158" y="0"/>
                <a:chExt cx="643278" cy="487092"/>
              </a:xfrm>
            </p:grpSpPr>
            <p:pic>
              <p:nvPicPr>
                <p:cNvPr id="82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30" name="Picture 829"/>
                <p:cNvPicPr/>
                <p:nvPr/>
              </p:nvPicPr>
              <p:blipFill>
                <a:blip/>
                <a:srcRect/>
                <a:stretch>
                  <a:fillRect/>
                </a:stretch>
              </p:blipFill>
              <p:spPr>
                <a:xfrm>
                  <a:off x="438395" y="284141"/>
                  <a:ext cx="1327" cy="1327"/>
                </a:xfrm>
                <a:prstGeom prst="rect">
                  <a:avLst/>
                </a:prstGeom>
                <a:ln w="12700" cap="flat">
                  <a:noFill/>
                  <a:miter lim="400000"/>
                </a:ln>
                <a:effectLst/>
              </p:spPr>
            </p:pic>
            <p:pic>
              <p:nvPicPr>
                <p:cNvPr id="83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3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3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35"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36"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37"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38" name="Shape 838"/>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39" name="Shape 839"/>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40" name="Shape 840"/>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42" name="Shape 842"/>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3" name="Shape 843"/>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4" name="Shape 844"/>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81" name="Group 881"/>
          <p:cNvGrpSpPr/>
          <p:nvPr/>
        </p:nvGrpSpPr>
        <p:grpSpPr>
          <a:xfrm>
            <a:off x="4618030" y="2571750"/>
            <a:ext cx="3935421" cy="1892789"/>
            <a:chOff x="0" y="0"/>
            <a:chExt cx="3935419" cy="1892788"/>
          </a:xfrm>
        </p:grpSpPr>
        <p:sp>
          <p:nvSpPr>
            <p:cNvPr id="846" name="Shape 846"/>
            <p:cNvSpPr/>
            <p:nvPr/>
          </p:nvSpPr>
          <p:spPr>
            <a:xfrm>
              <a:off x="0" y="0"/>
              <a:ext cx="1556895" cy="431512"/>
            </a:xfrm>
            <a:prstGeom prst="roundRect">
              <a:avLst>
                <a:gd name="adj" fmla="val 11773"/>
              </a:avLst>
            </a:prstGeom>
            <a:solidFill>
              <a:srgbClr val="E59A2D"/>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SHIPPING</a:t>
              </a:r>
            </a:p>
          </p:txBody>
        </p:sp>
        <p:grpSp>
          <p:nvGrpSpPr>
            <p:cNvPr id="877" name="Group 877"/>
            <p:cNvGrpSpPr/>
            <p:nvPr/>
          </p:nvGrpSpPr>
          <p:grpSpPr>
            <a:xfrm>
              <a:off x="560827" y="431511"/>
              <a:ext cx="2121294" cy="1461278"/>
              <a:chOff x="129158" y="0"/>
              <a:chExt cx="2121292" cy="1461277"/>
            </a:xfrm>
          </p:grpSpPr>
          <p:grpSp>
            <p:nvGrpSpPr>
              <p:cNvPr id="854" name="Group 854"/>
              <p:cNvGrpSpPr/>
              <p:nvPr/>
            </p:nvGrpSpPr>
            <p:grpSpPr>
              <a:xfrm>
                <a:off x="129158" y="0"/>
                <a:ext cx="643280" cy="487093"/>
                <a:chOff x="129158" y="0"/>
                <a:chExt cx="643278" cy="487092"/>
              </a:xfrm>
            </p:grpSpPr>
            <p:pic>
              <p:nvPicPr>
                <p:cNvPr id="8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0" name="Picture 849"/>
                <p:cNvPicPr/>
                <p:nvPr/>
              </p:nvPicPr>
              <p:blipFill>
                <a:blip/>
                <a:srcRect/>
                <a:stretch>
                  <a:fillRect/>
                </a:stretch>
              </p:blipFill>
              <p:spPr>
                <a:xfrm>
                  <a:off x="438395" y="284141"/>
                  <a:ext cx="1327" cy="1327"/>
                </a:xfrm>
                <a:prstGeom prst="rect">
                  <a:avLst/>
                </a:prstGeom>
                <a:ln w="12700" cap="flat">
                  <a:noFill/>
                  <a:miter lim="400000"/>
                </a:ln>
                <a:effectLst/>
              </p:spPr>
            </p:pic>
            <p:pic>
              <p:nvPicPr>
                <p:cNvPr id="8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62" name="Group 862"/>
              <p:cNvGrpSpPr/>
              <p:nvPr/>
            </p:nvGrpSpPr>
            <p:grpSpPr>
              <a:xfrm>
                <a:off x="509263" y="487092"/>
                <a:ext cx="643280" cy="487093"/>
                <a:chOff x="129158" y="0"/>
                <a:chExt cx="643278" cy="487092"/>
              </a:xfrm>
            </p:grpSpPr>
            <p:pic>
              <p:nvPicPr>
                <p:cNvPr id="8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8" name="Picture 857"/>
                <p:cNvPicPr/>
                <p:nvPr/>
              </p:nvPicPr>
              <p:blipFill>
                <a:blip/>
                <a:srcRect/>
                <a:stretch>
                  <a:fillRect/>
                </a:stretch>
              </p:blipFill>
              <p:spPr>
                <a:xfrm>
                  <a:off x="438395" y="284141"/>
                  <a:ext cx="1327" cy="1327"/>
                </a:xfrm>
                <a:prstGeom prst="rect">
                  <a:avLst/>
                </a:prstGeom>
                <a:ln w="12700" cap="flat">
                  <a:noFill/>
                  <a:miter lim="400000"/>
                </a:ln>
                <a:effectLst/>
              </p:spPr>
            </p:pic>
            <p:pic>
              <p:nvPicPr>
                <p:cNvPr id="8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70" name="Group 870"/>
              <p:cNvGrpSpPr/>
              <p:nvPr/>
            </p:nvGrpSpPr>
            <p:grpSpPr>
              <a:xfrm>
                <a:off x="840574" y="974184"/>
                <a:ext cx="643280" cy="487094"/>
                <a:chOff x="129158" y="0"/>
                <a:chExt cx="643278" cy="487092"/>
              </a:xfrm>
            </p:grpSpPr>
            <p:pic>
              <p:nvPicPr>
                <p:cNvPr id="86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6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6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66" name="Picture 865"/>
                <p:cNvPicPr/>
                <p:nvPr/>
              </p:nvPicPr>
              <p:blipFill>
                <a:blip/>
                <a:srcRect/>
                <a:stretch>
                  <a:fillRect/>
                </a:stretch>
              </p:blipFill>
              <p:spPr>
                <a:xfrm>
                  <a:off x="438395" y="284141"/>
                  <a:ext cx="1327" cy="1327"/>
                </a:xfrm>
                <a:prstGeom prst="rect">
                  <a:avLst/>
                </a:prstGeom>
                <a:ln w="12700" cap="flat">
                  <a:noFill/>
                  <a:miter lim="400000"/>
                </a:ln>
                <a:effectLst/>
              </p:spPr>
            </p:pic>
            <p:pic>
              <p:nvPicPr>
                <p:cNvPr id="86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71"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72"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73"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74" name="Shape 874"/>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5" name="Shape 875"/>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6" name="Shape 876"/>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78" name="Shape 878"/>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79" name="Shape 879"/>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80" name="Shape 880"/>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iterate>
                                    <p:tmAbs val="0"/>
                                  </p:iterate>
                                  <p:childTnLst>
                                    <p:set>
                                      <p:cBhvr>
                                        <p:cTn id="6" fill="hold"/>
                                        <p:tgtEl>
                                          <p:spTgt spid="809"/>
                                        </p:tgtEl>
                                        <p:attrNameLst>
                                          <p:attrName>style.visibility</p:attrName>
                                        </p:attrNameLst>
                                      </p:cBhvr>
                                      <p:to>
                                        <p:strVal val="visible"/>
                                      </p:to>
                                    </p:set>
                                    <p:animEffect transition="in" filter="fade">
                                      <p:cBhvr>
                                        <p:cTn id="7" dur="1000"/>
                                        <p:tgtEl>
                                          <p:spTgt spid="809"/>
                                        </p:tgtEl>
                                      </p:cBhvr>
                                    </p:animEffect>
                                  </p:childTnLst>
                                </p:cTn>
                              </p:par>
                            </p:childTnLst>
                          </p:cTn>
                        </p:par>
                        <p:par>
                          <p:cTn id="8" fill="hold">
                            <p:stCondLst>
                              <p:cond delay="1000"/>
                            </p:stCondLst>
                            <p:childTnLst>
                              <p:par>
                                <p:cTn id="9" presetID="10" presetClass="entr" presetSubtype="0" fill="hold" grpId="2" nodeType="afterEffect">
                                  <p:stCondLst>
                                    <p:cond delay="0"/>
                                  </p:stCondLst>
                                  <p:iterate>
                                    <p:tmAbs val="0"/>
                                  </p:iterate>
                                  <p:childTnLst>
                                    <p:set>
                                      <p:cBhvr>
                                        <p:cTn id="10" fill="hold"/>
                                        <p:tgtEl>
                                          <p:spTgt spid="881"/>
                                        </p:tgtEl>
                                        <p:attrNameLst>
                                          <p:attrName>style.visibility</p:attrName>
                                        </p:attrNameLst>
                                      </p:cBhvr>
                                      <p:to>
                                        <p:strVal val="visible"/>
                                      </p:to>
                                    </p:set>
                                    <p:animEffect transition="in" filter="fade">
                                      <p:cBhvr>
                                        <p:cTn id="11" dur="1000"/>
                                        <p:tgtEl>
                                          <p:spTgt spid="881"/>
                                        </p:tgtEl>
                                      </p:cBhvr>
                                    </p:animEffect>
                                  </p:childTnLst>
                                </p:cTn>
                              </p:par>
                            </p:childTnLst>
                          </p:cTn>
                        </p:par>
                        <p:par>
                          <p:cTn id="12" fill="hold">
                            <p:stCondLst>
                              <p:cond delay="2000"/>
                            </p:stCondLst>
                            <p:childTnLst>
                              <p:par>
                                <p:cTn id="13" presetID="10" presetClass="entr" presetSubtype="0" fill="hold" grpId="3" nodeType="afterEffect">
                                  <p:stCondLst>
                                    <p:cond delay="0"/>
                                  </p:stCondLst>
                                  <p:iterate>
                                    <p:tmAbs val="0"/>
                                  </p:iterate>
                                  <p:childTnLst>
                                    <p:set>
                                      <p:cBhvr>
                                        <p:cTn id="14" fill="hold"/>
                                        <p:tgtEl>
                                          <p:spTgt spid="773"/>
                                        </p:tgtEl>
                                        <p:attrNameLst>
                                          <p:attrName>style.visibility</p:attrName>
                                        </p:attrNameLst>
                                      </p:cBhvr>
                                      <p:to>
                                        <p:strVal val="visible"/>
                                      </p:to>
                                    </p:set>
                                    <p:animEffect transition="in" filter="fade">
                                      <p:cBhvr>
                                        <p:cTn id="15" dur="1000"/>
                                        <p:tgtEl>
                                          <p:spTgt spid="773"/>
                                        </p:tgtEl>
                                      </p:cBhvr>
                                    </p:animEffect>
                                  </p:childTnLst>
                                </p:cTn>
                              </p:par>
                            </p:childTnLst>
                          </p:cTn>
                        </p:par>
                        <p:par>
                          <p:cTn id="16" fill="hold">
                            <p:stCondLst>
                              <p:cond delay="3000"/>
                            </p:stCondLst>
                            <p:childTnLst>
                              <p:par>
                                <p:cTn id="17" presetID="10" presetClass="entr" presetSubtype="0" fill="hold" grpId="4" nodeType="afterEffect">
                                  <p:stCondLst>
                                    <p:cond delay="0"/>
                                  </p:stCondLst>
                                  <p:iterate>
                                    <p:tmAbs val="0"/>
                                  </p:iterate>
                                  <p:childTnLst>
                                    <p:set>
                                      <p:cBhvr>
                                        <p:cTn id="18" fill="hold"/>
                                        <p:tgtEl>
                                          <p:spTgt spid="845"/>
                                        </p:tgtEl>
                                        <p:attrNameLst>
                                          <p:attrName>style.visibility</p:attrName>
                                        </p:attrNameLst>
                                      </p:cBhvr>
                                      <p:to>
                                        <p:strVal val="visible"/>
                                      </p:to>
                                    </p:set>
                                    <p:animEffect transition="in" filter="fade">
                                      <p:cBhvr>
                                        <p:cTn id="19"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3" animBg="1" advAuto="0"/>
      <p:bldP spid="809" grpId="1" animBg="1" advAuto="0"/>
      <p:bldP spid="845" grpId="4" animBg="1" advAuto="0"/>
      <p:bldP spid="881"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hape 8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886" name="Shape 886"/>
          <p:cNvSpPr>
            <a:spLocks noGrp="1"/>
          </p:cNvSpPr>
          <p:nvPr>
            <p:ph type="title"/>
          </p:nvPr>
        </p:nvSpPr>
        <p:spPr>
          <a:prstGeom prst="rect">
            <a:avLst/>
          </a:prstGeom>
        </p:spPr>
        <p:txBody>
          <a:bodyPr/>
          <a:lstStyle/>
          <a:p>
            <a:pPr lvl="0">
              <a:defRPr sz="1800">
                <a:solidFill>
                  <a:srgbClr val="000000"/>
                </a:solidFill>
                <a:uFillTx/>
              </a:defRPr>
            </a:pPr>
            <a:r>
              <a:rPr sz="5700">
                <a:solidFill>
                  <a:srgbClr val="008881"/>
                </a:solidFill>
                <a:uFill>
                  <a:solidFill>
                    <a:srgbClr val="008881"/>
                  </a:solidFill>
                </a:uFill>
              </a:rPr>
              <a:t>Where do I start?</a:t>
            </a:r>
          </a:p>
        </p:txBody>
      </p:sp>
    </p:spTree>
  </p:cSld>
  <p:clrMapOvr>
    <a:masterClrMapping/>
  </p:clrMapOvr>
  <p:transition xmlns:p14="http://schemas.microsoft.com/office/powerpoint/2010/main" spd="slow">
    <p:newsfla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889" name="Shape 889"/>
          <p:cNvSpPr>
            <a:spLocks noGrp="1"/>
          </p:cNvSpPr>
          <p:nvPr>
            <p:ph type="title"/>
          </p:nvPr>
        </p:nvSpPr>
        <p:spPr>
          <a:xfrm>
            <a:off x="240942" y="185738"/>
            <a:ext cx="8410576" cy="457201"/>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a:t>
            </a:r>
            <a:r>
              <a:rPr sz="3200" dirty="0" smtClean="0">
                <a:solidFill>
                  <a:srgbClr val="008881"/>
                </a:solidFill>
                <a:uFill>
                  <a:solidFill>
                    <a:srgbClr val="008881"/>
                  </a:solidFill>
                </a:uFill>
              </a:rPr>
              <a:t> </a:t>
            </a:r>
            <a:r>
              <a:rPr sz="3200" dirty="0">
                <a:solidFill>
                  <a:srgbClr val="008881"/>
                </a:solidFill>
                <a:uFill>
                  <a:solidFill>
                    <a:srgbClr val="008881"/>
                  </a:solidFill>
                </a:uFill>
              </a:rPr>
              <a:t>little cloud book…</a:t>
            </a:r>
          </a:p>
        </p:txBody>
      </p:sp>
      <p:pic>
        <p:nvPicPr>
          <p:cNvPr id="890" name="pasted-image.png"/>
          <p:cNvPicPr/>
          <p:nvPr/>
        </p:nvPicPr>
        <p:blipFill>
          <a:blip r:embed="rId2">
            <a:extLst/>
          </a:blip>
          <a:stretch>
            <a:fillRect/>
          </a:stretch>
        </p:blipFill>
        <p:spPr>
          <a:xfrm>
            <a:off x="6057552" y="59046"/>
            <a:ext cx="3010513" cy="4515768"/>
          </a:xfrm>
          <a:prstGeom prst="rect">
            <a:avLst/>
          </a:prstGeom>
          <a:ln w="12700">
            <a:miter lim="400000"/>
          </a:ln>
        </p:spPr>
      </p:pic>
      <p:sp>
        <p:nvSpPr>
          <p:cNvPr id="891" name="Shape 891"/>
          <p:cNvSpPr/>
          <p:nvPr/>
        </p:nvSpPr>
        <p:spPr>
          <a:xfrm>
            <a:off x="240942" y="951229"/>
            <a:ext cx="5699248" cy="32410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Available to you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compliments of Pivotal!</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Get your FREE print copy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the O’Reilly booth!</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Or, get the FREE e-book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a:t>
            </a:r>
            <a:r>
              <a:rPr sz="2300" u="sng">
                <a:solidFill>
                  <a:srgbClr val="3EA7BC"/>
                </a:solidFill>
                <a:uFill>
                  <a:solidFill>
                    <a:srgbClr val="3EA7BC"/>
                  </a:solidFill>
                </a:uFill>
                <a:latin typeface="Avenir Next"/>
                <a:ea typeface="Avenir Next"/>
                <a:cs typeface="Avenir Next"/>
                <a:sym typeface="Avenir Next"/>
                <a:hlinkClick r:id="rId3"/>
              </a:rPr>
              <a:t>http://bit.ly/cloud-native-book</a:t>
            </a:r>
            <a:r>
              <a:rPr sz="2300">
                <a:solidFill>
                  <a:srgbClr val="4D4D4D"/>
                </a:solidFill>
                <a:uFill>
                  <a:solidFill>
                    <a:srgbClr val="4D4D4D"/>
                  </a:solidFill>
                </a:uFill>
                <a:latin typeface="Avenir Next"/>
                <a:ea typeface="Avenir Next"/>
                <a:cs typeface="Avenir Next"/>
                <a:sym typeface="Avenir Next"/>
              </a:rPr>
              <a:t>!</a:t>
            </a:r>
          </a:p>
        </p:txBody>
      </p:sp>
    </p:spTree>
  </p:cSld>
  <p:clrMapOvr>
    <a:masterClrMapping/>
  </p:clrMapOvr>
  <p:transition xmlns:p14="http://schemas.microsoft.com/office/powerpoint/2010/main" spd="slow">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cSld>
  <p:clrMapOvr>
    <a:masterClrMapping/>
  </p:clrMapOvr>
  <p:transition xmlns:p14="http://schemas.microsoft.com/office/powerpoint/2010/mai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cSld>
  <p:clrMapOvr>
    <a:masterClrMapping/>
  </p:clrMapOvr>
  <p:transition xmlns:p14="http://schemas.microsoft.com/office/powerpoint/2010/mai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pic>
        <p:nvPicPr>
          <p:cNvPr id="912" name="pasted-image.png"/>
          <p:cNvPicPr/>
          <p:nvPr/>
        </p:nvPicPr>
        <p:blipFill>
          <a:blip r:embed="rId2">
            <a:extLst/>
          </a:blip>
          <a:stretch>
            <a:fillRect/>
          </a:stretch>
        </p:blipFill>
        <p:spPr>
          <a:xfrm>
            <a:off x="478631" y="246984"/>
            <a:ext cx="8186738" cy="4229141"/>
          </a:xfrm>
          <a:prstGeom prst="rect">
            <a:avLst/>
          </a:prstGeom>
          <a:ln w="12700">
            <a:miter lim="400000"/>
          </a:ln>
        </p:spPr>
      </p:pic>
      <p:sp>
        <p:nvSpPr>
          <p:cNvPr id="913" name="Shape 913"/>
          <p:cNvSpPr/>
          <p:nvPr/>
        </p:nvSpPr>
        <p:spPr>
          <a:xfrm>
            <a:off x="366713" y="4612555"/>
            <a:ext cx="430466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4D4D4D"/>
                  </a:solidFill>
                </a:uFill>
              </a:rPr>
              <a:t>http://www.mattstine.com/microservices</a:t>
            </a:r>
          </a:p>
        </p:txBody>
      </p:sp>
    </p:spTree>
  </p:cSld>
  <p:clrMapOvr>
    <a:masterClrMapping/>
  </p:clrMapOvr>
  <p:transition xmlns:p14="http://schemas.microsoft.com/office/powerpoint/2010/mai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916" name="Shape 91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Show me some code…</a:t>
            </a:r>
          </a:p>
        </p:txBody>
      </p:sp>
      <p:sp>
        <p:nvSpPr>
          <p:cNvPr id="917" name="Shape 917"/>
          <p:cNvSpPr>
            <a:spLocks noGrp="1"/>
          </p:cNvSpPr>
          <p:nvPr>
            <p:ph type="body" idx="1"/>
          </p:nvPr>
        </p:nvSpPr>
        <p:spPr>
          <a:prstGeom prst="rect">
            <a:avLst/>
          </a:prstGeom>
        </p:spPr>
        <p:txBody>
          <a:bodyPr/>
          <a:lstStyle/>
          <a:p>
            <a:pPr lvl="0">
              <a:defRPr sz="1800">
                <a:solidFill>
                  <a:srgbClr val="000000"/>
                </a:solidFill>
                <a:uFillTx/>
              </a:defRPr>
            </a:pPr>
            <a:r>
              <a:rPr sz="2400" u="sng">
                <a:solidFill>
                  <a:srgbClr val="3EA7BC"/>
                </a:solidFill>
                <a:uFill>
                  <a:solidFill>
                    <a:srgbClr val="3EA7BC"/>
                  </a:solidFill>
                </a:uFill>
                <a:hlinkClick r:id="rId2"/>
              </a:rPr>
              <a:t>https://github.com/spring-cloud-samples/fortune-teller</a:t>
            </a:r>
            <a:endParaRPr sz="2400">
              <a:solidFill>
                <a:srgbClr val="4D4D4D"/>
              </a:solidFill>
              <a:uFill>
                <a:solidFill>
                  <a:srgbClr val="4D4D4D"/>
                </a:solidFill>
              </a:uFill>
            </a:endParaRPr>
          </a:p>
          <a:p>
            <a:pPr lvl="0">
              <a:defRPr sz="1800">
                <a:solidFill>
                  <a:srgbClr val="000000"/>
                </a:solidFill>
                <a:uFillTx/>
              </a:defRPr>
            </a:pPr>
            <a:r>
              <a:rPr sz="2400" u="sng">
                <a:solidFill>
                  <a:srgbClr val="3EA7BC"/>
                </a:solidFill>
                <a:uFill>
                  <a:solidFill>
                    <a:srgbClr val="3EA7BC"/>
                  </a:solidFill>
                </a:uFill>
                <a:hlinkClick r:id="rId3"/>
              </a:rPr>
              <a:t>https://github.com/spring-cloud-samples/springbox-cloud</a:t>
            </a:r>
          </a:p>
        </p:txBody>
      </p:sp>
    </p:spTree>
  </p:cSld>
  <p:clrMapOvr>
    <a:masterClrMapping/>
  </p:clrMapOvr>
  <p:transition xmlns:p14="http://schemas.microsoft.com/office/powerpoint/2010/mai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pic>
        <p:nvPicPr>
          <p:cNvPr id="920" name="pasted-image.png"/>
          <p:cNvPicPr/>
          <p:nvPr/>
        </p:nvPicPr>
        <p:blipFill>
          <a:blip r:embed="rId2">
            <a:extLst/>
          </a:blip>
          <a:stretch>
            <a:fillRect/>
          </a:stretch>
        </p:blipFill>
        <p:spPr>
          <a:xfrm>
            <a:off x="805850" y="0"/>
            <a:ext cx="7532300" cy="4600214"/>
          </a:xfrm>
          <a:prstGeom prst="rect">
            <a:avLst/>
          </a:prstGeom>
          <a:ln w="12700">
            <a:miter lim="400000"/>
          </a:ln>
        </p:spPr>
      </p:pic>
      <p:sp>
        <p:nvSpPr>
          <p:cNvPr id="921" name="Shape 921"/>
          <p:cNvSpPr/>
          <p:nvPr/>
        </p:nvSpPr>
        <p:spPr>
          <a:xfrm>
            <a:off x="169913" y="4612555"/>
            <a:ext cx="494337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https://2015.event.springone2gx.com/register</a:t>
            </a:r>
          </a:p>
        </p:txBody>
      </p:sp>
    </p:spTree>
  </p:cSld>
  <p:clrMapOvr>
    <a:masterClrMapping/>
  </p:clrMapOvr>
  <p:transition xmlns:p14="http://schemas.microsoft.com/office/powerpoint/2010/mai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pic>
        <p:nvPicPr>
          <p:cNvPr id="333" name="pasted-image.png"/>
          <p:cNvPicPr/>
          <p:nvPr/>
        </p:nvPicPr>
        <p:blipFill>
          <a:blip r:embed="rId2">
            <a:extLst/>
          </a:blip>
          <a:srcRect b="9459"/>
          <a:stretch>
            <a:fillRect/>
          </a:stretch>
        </p:blipFill>
        <p:spPr>
          <a:xfrm>
            <a:off x="0" y="0"/>
            <a:ext cx="9144000" cy="4656936"/>
          </a:xfrm>
          <a:prstGeom prst="rect">
            <a:avLst/>
          </a:prstGeom>
          <a:ln w="12700">
            <a:miter lim="400000"/>
          </a:ln>
        </p:spPr>
      </p:pic>
      <p:sp>
        <p:nvSpPr>
          <p:cNvPr id="334" name="Shape 334"/>
          <p:cNvSpPr/>
          <p:nvPr/>
        </p:nvSpPr>
        <p:spPr>
          <a:xfrm>
            <a:off x="3486616" y="790969"/>
            <a:ext cx="2170768"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000000"/>
                </a:solidFill>
              </a:defRPr>
            </a:lvl1pPr>
          </a:lstStyle>
          <a:p>
            <a:pPr lvl="0">
              <a:defRPr sz="1800">
                <a:uFillTx/>
              </a:defRPr>
            </a:pPr>
            <a:r>
              <a:rPr sz="4800">
                <a:uFill>
                  <a:solidFill>
                    <a:srgbClr val="4D4D4D"/>
                  </a:solidFill>
                </a:uFill>
              </a:rPr>
              <a:t>SPEED</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xfrm>
            <a:off x="366713" y="325438"/>
            <a:ext cx="8410576" cy="60955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A Tale of Two Companies</a:t>
            </a:r>
          </a:p>
        </p:txBody>
      </p:sp>
      <p:sp>
        <p:nvSpPr>
          <p:cNvPr id="337" name="Shape 3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pic>
        <p:nvPicPr>
          <p:cNvPr id="338" name="pasted-image.png"/>
          <p:cNvPicPr/>
          <p:nvPr/>
        </p:nvPicPr>
        <p:blipFill>
          <a:blip r:embed="rId2">
            <a:extLst/>
          </a:blip>
          <a:stretch>
            <a:fillRect/>
          </a:stretch>
        </p:blipFill>
        <p:spPr>
          <a:xfrm>
            <a:off x="366713" y="714604"/>
            <a:ext cx="4381928" cy="2464836"/>
          </a:xfrm>
          <a:prstGeom prst="rect">
            <a:avLst/>
          </a:prstGeom>
          <a:ln w="12700">
            <a:miter lim="400000"/>
          </a:ln>
        </p:spPr>
      </p:pic>
      <p:pic>
        <p:nvPicPr>
          <p:cNvPr id="339" name="pasted-image.png"/>
          <p:cNvPicPr/>
          <p:nvPr/>
        </p:nvPicPr>
        <p:blipFill>
          <a:blip r:embed="rId3">
            <a:extLst/>
          </a:blip>
          <a:stretch>
            <a:fillRect/>
          </a:stretch>
        </p:blipFill>
        <p:spPr>
          <a:xfrm>
            <a:off x="4748640" y="2197803"/>
            <a:ext cx="3679027" cy="2204543"/>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droppedImage.tiff"/>
          <p:cNvPicPr/>
          <p:nvPr/>
        </p:nvPicPr>
        <p:blipFill>
          <a:blip r:embed="rId2">
            <a:extLst/>
          </a:blip>
          <a:srcRect b="24448"/>
          <a:stretch>
            <a:fillRect/>
          </a:stretch>
        </p:blipFill>
        <p:spPr>
          <a:xfrm>
            <a:off x="0" y="-107240"/>
            <a:ext cx="9419066" cy="4752386"/>
          </a:xfrm>
          <a:prstGeom prst="rect">
            <a:avLst/>
          </a:prstGeom>
          <a:ln w="12700">
            <a:miter lim="400000"/>
          </a:ln>
        </p:spPr>
      </p:pic>
      <p:sp>
        <p:nvSpPr>
          <p:cNvPr id="342" name="Shape 3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7</a:t>
            </a:fld>
            <a:endParaRPr sz="800">
              <a:solidFill>
                <a:srgbClr val="808080"/>
              </a:solidFill>
              <a:uFill>
                <a:solidFill>
                  <a:srgbClr val="808080"/>
                </a:solidFill>
              </a:uFill>
            </a:endParaRPr>
          </a:p>
        </p:txBody>
      </p:sp>
      <p:sp>
        <p:nvSpPr>
          <p:cNvPr id="343" name="Shape 343"/>
          <p:cNvSpPr/>
          <p:nvPr/>
        </p:nvSpPr>
        <p:spPr>
          <a:xfrm>
            <a:off x="166330" y="83724"/>
            <a:ext cx="2475270" cy="769998"/>
          </a:xfrm>
          <a:prstGeom prst="rect">
            <a:avLst/>
          </a:prstGeom>
          <a:ln w="12700">
            <a:miter lim="400000"/>
          </a:ln>
          <a:effectLst>
            <a:outerShdw blurRad="38100" dist="20000" dir="5400000" rotWithShape="0">
              <a:srgbClr val="000000">
                <a:alpha val="74229"/>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SAFETY</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8</a:t>
            </a:fld>
            <a:endParaRPr sz="800">
              <a:solidFill>
                <a:srgbClr val="808080"/>
              </a:solidFill>
              <a:uFill>
                <a:solidFill>
                  <a:srgbClr val="808080"/>
                </a:solidFill>
              </a:uFill>
            </a:endParaRPr>
          </a:p>
        </p:txBody>
      </p:sp>
      <p:sp>
        <p:nvSpPr>
          <p:cNvPr id="346" name="Shape 346"/>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Safety?</a:t>
            </a:r>
          </a:p>
        </p:txBody>
      </p:sp>
      <p:sp>
        <p:nvSpPr>
          <p:cNvPr id="347" name="Shape 347"/>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Visibility</a:t>
            </a:r>
          </a:p>
          <a:p>
            <a:pPr lvl="0">
              <a:defRPr sz="1800">
                <a:solidFill>
                  <a:srgbClr val="000000"/>
                </a:solidFill>
                <a:uFillTx/>
              </a:defRPr>
            </a:pPr>
            <a:r>
              <a:rPr sz="2400">
                <a:solidFill>
                  <a:srgbClr val="4D4D4D"/>
                </a:solidFill>
                <a:uFill>
                  <a:solidFill>
                    <a:srgbClr val="4D4D4D"/>
                  </a:solidFill>
                </a:uFill>
              </a:rPr>
              <a:t>Fault Isolation</a:t>
            </a:r>
          </a:p>
          <a:p>
            <a:pPr lvl="0">
              <a:defRPr sz="1800">
                <a:solidFill>
                  <a:srgbClr val="000000"/>
                </a:solidFill>
                <a:uFillTx/>
              </a:defRPr>
            </a:pPr>
            <a:r>
              <a:rPr sz="2400">
                <a:solidFill>
                  <a:srgbClr val="4D4D4D"/>
                </a:solidFill>
                <a:uFill>
                  <a:solidFill>
                    <a:srgbClr val="4D4D4D"/>
                  </a:solidFill>
                </a:uFill>
              </a:rPr>
              <a:t>Fault Tolerance</a:t>
            </a:r>
          </a:p>
          <a:p>
            <a:pPr lvl="0">
              <a:defRPr sz="1800">
                <a:solidFill>
                  <a:srgbClr val="000000"/>
                </a:solidFill>
                <a:uFillTx/>
              </a:defRPr>
            </a:pPr>
            <a:r>
              <a:rPr sz="2400">
                <a:solidFill>
                  <a:srgbClr val="4D4D4D"/>
                </a:solidFill>
                <a:uFill>
                  <a:solidFill>
                    <a:srgbClr val="4D4D4D"/>
                  </a:solidFill>
                </a:uFill>
              </a:rPr>
              <a:t>Automated Recovery</a:t>
            </a:r>
          </a:p>
        </p:txBody>
      </p:sp>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347">
                                            <p:bg/>
                                          </p:spTgt>
                                        </p:tgtEl>
                                        <p:attrNameLst>
                                          <p:attrName>style.visibility</p:attrName>
                                        </p:attrNameLst>
                                      </p:cBhvr>
                                      <p:to>
                                        <p:strVal val="visible"/>
                                      </p:to>
                                    </p:set>
                                    <p:animEffect transition="in" filter="dissolve">
                                      <p:cBhvr>
                                        <p:cTn id="7" dur="1000"/>
                                        <p:tgtEl>
                                          <p:spTgt spid="347">
                                            <p:bg/>
                                          </p:spTgt>
                                        </p:tgtEl>
                                      </p:cBhvr>
                                    </p:animEffect>
                                  </p:childTnLst>
                                </p:cTn>
                              </p:par>
                              <p:par>
                                <p:cTn id="8" presetID="9" presetClass="entr" presetSubtype="0" fill="hold" grpId="1">
                                  <p:stCondLst>
                                    <p:cond delay="0"/>
                                  </p:stCondLst>
                                  <p:iterate>
                                    <p:tmAbs val="0"/>
                                  </p:iterate>
                                  <p:childTnLst>
                                    <p:set>
                                      <p:cBhvr>
                                        <p:cTn id="9" fill="hold"/>
                                        <p:tgtEl>
                                          <p:spTgt spid="347">
                                            <p:txEl>
                                              <p:pRg st="0" end="0"/>
                                            </p:txEl>
                                          </p:spTgt>
                                        </p:tgtEl>
                                        <p:attrNameLst>
                                          <p:attrName>style.visibility</p:attrName>
                                        </p:attrNameLst>
                                      </p:cBhvr>
                                      <p:to>
                                        <p:strVal val="visible"/>
                                      </p:to>
                                    </p:set>
                                    <p:animEffect transition="in" filter="dissolve">
                                      <p:cBhvr>
                                        <p:cTn id="10" dur="1000"/>
                                        <p:tgtEl>
                                          <p:spTgt spid="3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iterate>
                                    <p:tmAbs val="0"/>
                                  </p:iterate>
                                  <p:childTnLst>
                                    <p:set>
                                      <p:cBhvr>
                                        <p:cTn id="14" fill="hold"/>
                                        <p:tgtEl>
                                          <p:spTgt spid="347">
                                            <p:txEl>
                                              <p:pRg st="1" end="1"/>
                                            </p:txEl>
                                          </p:spTgt>
                                        </p:tgtEl>
                                        <p:attrNameLst>
                                          <p:attrName>style.visibility</p:attrName>
                                        </p:attrNameLst>
                                      </p:cBhvr>
                                      <p:to>
                                        <p:strVal val="visible"/>
                                      </p:to>
                                    </p:set>
                                    <p:animEffect transition="in" filter="dissolve">
                                      <p:cBhvr>
                                        <p:cTn id="15" dur="1000"/>
                                        <p:tgtEl>
                                          <p:spTgt spid="3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iterate>
                                    <p:tmAbs val="0"/>
                                  </p:iterate>
                                  <p:childTnLst>
                                    <p:set>
                                      <p:cBhvr>
                                        <p:cTn id="19" fill="hold"/>
                                        <p:tgtEl>
                                          <p:spTgt spid="347">
                                            <p:txEl>
                                              <p:pRg st="2" end="2"/>
                                            </p:txEl>
                                          </p:spTgt>
                                        </p:tgtEl>
                                        <p:attrNameLst>
                                          <p:attrName>style.visibility</p:attrName>
                                        </p:attrNameLst>
                                      </p:cBhvr>
                                      <p:to>
                                        <p:strVal val="visible"/>
                                      </p:to>
                                    </p:set>
                                    <p:animEffect transition="in" filter="dissolve">
                                      <p:cBhvr>
                                        <p:cTn id="20" dur="1000"/>
                                        <p:tgtEl>
                                          <p:spTgt spid="3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iterate>
                                    <p:tmAbs val="0"/>
                                  </p:iterate>
                                  <p:childTnLst>
                                    <p:set>
                                      <p:cBhvr>
                                        <p:cTn id="24" fill="hold"/>
                                        <p:tgtEl>
                                          <p:spTgt spid="347">
                                            <p:txEl>
                                              <p:pRg st="3" end="3"/>
                                            </p:txEl>
                                          </p:spTgt>
                                        </p:tgtEl>
                                        <p:attrNameLst>
                                          <p:attrName>style.visibility</p:attrName>
                                        </p:attrNameLst>
                                      </p:cBhvr>
                                      <p:to>
                                        <p:strVal val="visible"/>
                                      </p:to>
                                    </p:set>
                                    <p:animEffect transition="in" filter="dissolve">
                                      <p:cBhvr>
                                        <p:cTn id="25" dur="1000"/>
                                        <p:tgtEl>
                                          <p:spTgt spid="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pic>
        <p:nvPicPr>
          <p:cNvPr id="350" name="pasted-image.png"/>
          <p:cNvPicPr/>
          <p:nvPr/>
        </p:nvPicPr>
        <p:blipFill>
          <a:blip r:embed="rId2">
            <a:extLst/>
          </a:blip>
          <a:srcRect b="29935"/>
          <a:stretch>
            <a:fillRect/>
          </a:stretch>
        </p:blipFill>
        <p:spPr>
          <a:xfrm>
            <a:off x="-220043" y="-399756"/>
            <a:ext cx="9584175" cy="5036323"/>
          </a:xfrm>
          <a:prstGeom prst="rect">
            <a:avLst/>
          </a:prstGeom>
          <a:ln w="12700">
            <a:miter lim="400000"/>
          </a:ln>
        </p:spPr>
      </p:pic>
      <p:sp>
        <p:nvSpPr>
          <p:cNvPr id="351" name="Shape 351"/>
          <p:cNvSpPr/>
          <p:nvPr/>
        </p:nvSpPr>
        <p:spPr>
          <a:xfrm>
            <a:off x="3520400" y="2118416"/>
            <a:ext cx="2103200" cy="769998"/>
          </a:xfrm>
          <a:prstGeom prst="rect">
            <a:avLst/>
          </a:prstGeom>
          <a:ln w="12700">
            <a:miter lim="400000"/>
          </a:ln>
          <a:effectLst>
            <a:outerShdw blurRad="1524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SCALE</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1177</TotalTime>
  <Words>2523</Words>
  <Application>Microsoft Macintosh PowerPoint</Application>
  <PresentationFormat>On-screen Show (16:9)</PresentationFormat>
  <Paragraphs>500</Paragraphs>
  <Slides>50</Slides>
  <Notes>31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Default</vt:lpstr>
      <vt:lpstr>Continuous Deliver and Mircoservices</vt:lpstr>
      <vt:lpstr>PowerPoint Presentation</vt:lpstr>
      <vt:lpstr>“Software is Eating the World”</vt:lpstr>
      <vt:lpstr>Is There a Pattern?</vt:lpstr>
      <vt:lpstr>PowerPoint Presentation</vt:lpstr>
      <vt:lpstr>A Tale of Two Companies</vt:lpstr>
      <vt:lpstr>PowerPoint Presentation</vt:lpstr>
      <vt:lpstr>Safety?</vt:lpstr>
      <vt:lpstr>PowerPoint Presentation</vt:lpstr>
      <vt:lpstr>Horizontal Scale</vt:lpstr>
      <vt:lpstr>But what is  Cloud-Native Architecture?</vt:lpstr>
      <vt:lpstr>The promise of Cloud Native</vt:lpstr>
      <vt:lpstr>PowerPoint Presentation</vt:lpstr>
      <vt:lpstr>1. Application Framework</vt:lpstr>
      <vt:lpstr>DEFINE: Micro Service</vt:lpstr>
      <vt:lpstr>PowerPoint Presentation</vt:lpstr>
      <vt:lpstr>Not Monoliths</vt:lpstr>
      <vt:lpstr>Not Traditional (ESB-centric) SOA</vt:lpstr>
      <vt:lpstr>But Microservices!</vt:lpstr>
      <vt:lpstr>Microservice Architecture</vt:lpstr>
      <vt:lpstr>PowerPoint Presentation</vt:lpstr>
      <vt:lpstr>Challenges of Distributed Systems</vt:lpstr>
      <vt:lpstr>PowerPoint Presentation</vt:lpstr>
      <vt:lpstr>PowerPoint Presentation</vt:lpstr>
      <vt:lpstr>Companies want to be fast like Netflix</vt:lpstr>
      <vt:lpstr>Spring Cloud Services Suite</vt:lpstr>
      <vt:lpstr>Spring Cloud Config Server</vt:lpstr>
      <vt:lpstr>Spring Cloud Service Registry</vt:lpstr>
      <vt:lpstr>Spring Cloud Circuit Breaker</vt:lpstr>
      <vt:lpstr>Self-Service Agile Infrastructure</vt:lpstr>
      <vt:lpstr>What does  the journey look like?</vt:lpstr>
      <vt:lpstr>What is Continuous Delivery?</vt:lpstr>
      <vt:lpstr>What is Continuous Delivery?</vt:lpstr>
      <vt:lpstr>Continuous Integration &amp; Delivery Delivery High Quality Software, Faster and Continuously From Idea to Production</vt:lpstr>
      <vt:lpstr>Continuous Deployment?</vt:lpstr>
      <vt:lpstr>Continuous Delivery != Continuous Deployment</vt:lpstr>
      <vt:lpstr>PowerPoint Presentation</vt:lpstr>
      <vt:lpstr>Keep the Wheel Spinning!</vt:lpstr>
      <vt:lpstr>Silo Delivery</vt:lpstr>
      <vt:lpstr>Continuous Delivery</vt:lpstr>
      <vt:lpstr>Continuous Delivery</vt:lpstr>
      <vt:lpstr>PowerPoint Presentation</vt:lpstr>
      <vt:lpstr>Where do I start?</vt:lpstr>
      <vt:lpstr>A little cloud book…</vt:lpstr>
      <vt:lpstr>Foundations</vt:lpstr>
      <vt:lpstr>Foundations</vt:lpstr>
      <vt:lpstr>PowerPoint Presentation</vt:lpstr>
      <vt:lpstr>Show me some code…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Cloud-Native Journey</dc:title>
  <cp:lastModifiedBy>VMware Inc.</cp:lastModifiedBy>
  <cp:revision>11</cp:revision>
  <dcterms:modified xsi:type="dcterms:W3CDTF">2015-09-01T14:30:27Z</dcterms:modified>
</cp:coreProperties>
</file>